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5" r:id="rId7"/>
    <p:sldMasterId id="2147483687" r:id="rId8"/>
    <p:sldMasterId id="2147483694" r:id="rId9"/>
    <p:sldMasterId id="2147483702" r:id="rId10"/>
  </p:sldMasterIdLst>
  <p:notesMasterIdLst>
    <p:notesMasterId r:id="rId30"/>
  </p:notesMasterIdLst>
  <p:handoutMasterIdLst>
    <p:handoutMasterId r:id="rId31"/>
  </p:handoutMasterIdLst>
  <p:sldIdLst>
    <p:sldId id="294" r:id="rId11"/>
    <p:sldId id="331" r:id="rId12"/>
    <p:sldId id="295" r:id="rId13"/>
    <p:sldId id="299" r:id="rId14"/>
    <p:sldId id="330" r:id="rId15"/>
    <p:sldId id="329" r:id="rId16"/>
    <p:sldId id="298" r:id="rId17"/>
    <p:sldId id="328" r:id="rId18"/>
    <p:sldId id="296" r:id="rId19"/>
    <p:sldId id="301" r:id="rId20"/>
    <p:sldId id="326" r:id="rId21"/>
    <p:sldId id="324" r:id="rId22"/>
    <p:sldId id="323" r:id="rId23"/>
    <p:sldId id="321" r:id="rId24"/>
    <p:sldId id="303" r:id="rId25"/>
    <p:sldId id="327" r:id="rId26"/>
    <p:sldId id="315" r:id="rId27"/>
    <p:sldId id="316"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A6F5BA-2A9A-492C-A17A-D38ACC13B9E3}">
          <p14:sldIdLst>
            <p14:sldId id="294"/>
            <p14:sldId id="331"/>
            <p14:sldId id="295"/>
            <p14:sldId id="299"/>
            <p14:sldId id="330"/>
            <p14:sldId id="329"/>
            <p14:sldId id="298"/>
            <p14:sldId id="328"/>
            <p14:sldId id="296"/>
            <p14:sldId id="301"/>
            <p14:sldId id="326"/>
            <p14:sldId id="324"/>
            <p14:sldId id="323"/>
            <p14:sldId id="321"/>
            <p14:sldId id="303"/>
            <p14:sldId id="327"/>
            <p14:sldId id="315"/>
            <p14:sldId id="316"/>
            <p14:sldId id="30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James, Chelsae" initials="GC" lastIdx="16" clrIdx="0">
    <p:extLst>
      <p:ext uri="{19B8F6BF-5375-455C-9EA6-DF929625EA0E}">
        <p15:presenceInfo xmlns:p15="http://schemas.microsoft.com/office/powerpoint/2012/main" userId="S::Chelsae.Gill-James@wsp.com::ae3949be-4b2a-44aa-89db-a6854bc6af59" providerId="AD"/>
      </p:ext>
    </p:extLst>
  </p:cmAuthor>
  <p:cmAuthor id="2" name="Ritzler, Emily E." initials="REE" lastIdx="18" clrIdx="1">
    <p:extLst>
      <p:ext uri="{19B8F6BF-5375-455C-9EA6-DF929625EA0E}">
        <p15:presenceInfo xmlns:p15="http://schemas.microsoft.com/office/powerpoint/2012/main" userId="S::Emily.Ritzler@wsp.com::dcaa495e-3b25-4bf0-b743-e8b5858d95a9" providerId="AD"/>
      </p:ext>
    </p:extLst>
  </p:cmAuthor>
  <p:cmAuthor id="3" name="Dias, Glenda" initials="DG" lastIdx="8" clrIdx="2">
    <p:extLst>
      <p:ext uri="{19B8F6BF-5375-455C-9EA6-DF929625EA0E}">
        <p15:presenceInfo xmlns:p15="http://schemas.microsoft.com/office/powerpoint/2012/main" userId="S::Glenda.Dias@wsp.com::cef17144-3bb0-4278-831b-2428f5be64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8CCC"/>
    <a:srgbClr val="FF7500"/>
    <a:srgbClr val="453F45"/>
    <a:srgbClr val="D9D9D9"/>
    <a:srgbClr val="BCB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9137" autoAdjust="0"/>
    <p:restoredTop sz="66622" autoAdjust="0"/>
  </p:normalViewPr>
  <p:slideViewPr>
    <p:cSldViewPr snapToGrid="0">
      <p:cViewPr varScale="1">
        <p:scale>
          <a:sx n="53" d="100"/>
          <a:sy n="53" d="100"/>
        </p:scale>
        <p:origin x="226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859391040465682"/>
          <c:y val="0.24116496691330155"/>
          <c:w val="0.55041337157663828"/>
          <c:h val="0.68266278733744012"/>
        </c:manualLayout>
      </c:layout>
      <c:doughnutChart>
        <c:varyColors val="1"/>
        <c:ser>
          <c:idx val="0"/>
          <c:order val="0"/>
          <c:tx>
            <c:strRef>
              <c:f>Sheet1!$B$1</c:f>
              <c:strCache>
                <c:ptCount val="1"/>
                <c:pt idx="0">
                  <c:v>Households/Vehicles</c:v>
                </c:pt>
              </c:strCache>
            </c:strRef>
          </c:tx>
          <c:spPr>
            <a:solidFill>
              <a:schemeClr val="bg2"/>
            </a:solidFill>
            <a:ln w="28575"/>
          </c:spPr>
          <c:dPt>
            <c:idx val="0"/>
            <c:bubble3D val="0"/>
            <c:spPr>
              <a:solidFill>
                <a:schemeClr val="accent3"/>
              </a:solidFill>
              <a:ln w="28575">
                <a:solidFill>
                  <a:schemeClr val="lt1"/>
                </a:solidFill>
              </a:ln>
              <a:effectLst/>
            </c:spPr>
            <c:extLst>
              <c:ext xmlns:c16="http://schemas.microsoft.com/office/drawing/2014/chart" uri="{C3380CC4-5D6E-409C-BE32-E72D297353CC}">
                <c16:uniqueId val="{00000001-7855-4BDE-A74C-1418B3681D42}"/>
              </c:ext>
            </c:extLst>
          </c:dPt>
          <c:dPt>
            <c:idx val="1"/>
            <c:bubble3D val="0"/>
            <c:spPr>
              <a:solidFill>
                <a:schemeClr val="accent1"/>
              </a:solidFill>
              <a:ln w="28575">
                <a:solidFill>
                  <a:schemeClr val="lt1"/>
                </a:solidFill>
              </a:ln>
              <a:effectLst/>
            </c:spPr>
            <c:extLst>
              <c:ext xmlns:c16="http://schemas.microsoft.com/office/drawing/2014/chart" uri="{C3380CC4-5D6E-409C-BE32-E72D297353CC}">
                <c16:uniqueId val="{00000003-7855-4BDE-A74C-1418B3681D42}"/>
              </c:ext>
            </c:extLst>
          </c:dPt>
          <c:dLbls>
            <c:dLbl>
              <c:idx val="0"/>
              <c:layout>
                <c:manualLayout>
                  <c:x val="0.16114312466861444"/>
                  <c:y val="-0.4891938065204922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FF956438-FE3E-4B52-9EAC-63F69C6CF15B}" type="CATEGORYNAME">
                      <a:rPr lang="en-US" smtClean="0"/>
                      <a:pPr>
                        <a:defRPr sz="1400"/>
                      </a:pPr>
                      <a:t>[CATEGORY NAME]</a:t>
                    </a:fld>
                    <a:r>
                      <a:rPr lang="en-US" baseline="0" dirty="0"/>
                      <a:t> </a:t>
                    </a:r>
                    <a:fld id="{0D29F9B2-73DD-4A77-8658-5B16F605A15F}" type="VALUE">
                      <a:rPr lang="en-US" baseline="0"/>
                      <a:pPr>
                        <a:defRPr sz="1400"/>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020376899515986"/>
                      <c:h val="0.25243655086067524"/>
                    </c:manualLayout>
                  </c15:layout>
                  <c15:dlblFieldTable/>
                  <c15:showDataLabelsRange val="0"/>
                </c:ext>
                <c:ext xmlns:c16="http://schemas.microsoft.com/office/drawing/2014/chart" uri="{C3380CC4-5D6E-409C-BE32-E72D297353CC}">
                  <c16:uniqueId val="{00000001-7855-4BDE-A74C-1418B3681D42}"/>
                </c:ext>
              </c:extLst>
            </c:dLbl>
            <c:dLbl>
              <c:idx val="1"/>
              <c:layout>
                <c:manualLayout>
                  <c:x val="-0.15782683947668538"/>
                  <c:y val="-3.8189840620059694E-2"/>
                </c:manualLayout>
              </c:layout>
              <c:showLegendKey val="0"/>
              <c:showVal val="1"/>
              <c:showCatName val="1"/>
              <c:showSerName val="0"/>
              <c:showPercent val="0"/>
              <c:showBubbleSize val="0"/>
              <c:extLst>
                <c:ext xmlns:c15="http://schemas.microsoft.com/office/drawing/2012/chart" uri="{CE6537A1-D6FC-4f65-9D91-7224C49458BB}">
                  <c15:layout>
                    <c:manualLayout>
                      <c:w val="0.33135985362879389"/>
                      <c:h val="0.22123797779833937"/>
                    </c:manualLayout>
                  </c15:layout>
                </c:ext>
                <c:ext xmlns:c16="http://schemas.microsoft.com/office/drawing/2014/chart" uri="{C3380CC4-5D6E-409C-BE32-E72D297353CC}">
                  <c16:uniqueId val="{00000003-7855-4BDE-A74C-1418B3681D4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2"/>
                <c:pt idx="0">
                  <c:v>Estación Lindbergh </c:v>
                </c:pt>
                <c:pt idx="1">
                  <c:v>Estación Doraville</c:v>
                </c:pt>
              </c:strCache>
            </c:strRef>
          </c:cat>
          <c:val>
            <c:numRef>
              <c:f>Sheet1!$B$2:$B$3</c:f>
              <c:numCache>
                <c:formatCode>0%</c:formatCode>
                <c:ptCount val="2"/>
                <c:pt idx="0">
                  <c:v>0.75</c:v>
                </c:pt>
                <c:pt idx="1">
                  <c:v>0.15</c:v>
                </c:pt>
              </c:numCache>
            </c:numRef>
          </c:val>
          <c:extLst>
            <c:ext xmlns:c16="http://schemas.microsoft.com/office/drawing/2014/chart" uri="{C3380CC4-5D6E-409C-BE32-E72D297353CC}">
              <c16:uniqueId val="{00000004-7855-4BDE-A74C-1418B3681D4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74904603641539"/>
          <c:y val="0.19178836130651625"/>
          <c:w val="0.50641525252755959"/>
          <c:h val="0.67562132269739794"/>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34234733145914"/>
          <c:y val="0.26246540444473793"/>
          <c:w val="0.6634947559556007"/>
          <c:h val="0.7375347146929041"/>
        </c:manualLayout>
      </c:layout>
      <c:doughnutChart>
        <c:varyColors val="1"/>
        <c:ser>
          <c:idx val="0"/>
          <c:order val="0"/>
          <c:tx>
            <c:strRef>
              <c:f>Sheet1!$B$1</c:f>
              <c:strCache>
                <c:ptCount val="1"/>
                <c:pt idx="0">
                  <c:v>Sales</c:v>
                </c:pt>
              </c:strCache>
            </c:strRef>
          </c:tx>
          <c:spPr>
            <a:ln w="28575"/>
          </c:spPr>
          <c:dPt>
            <c:idx val="0"/>
            <c:bubble3D val="0"/>
            <c:spPr>
              <a:solidFill>
                <a:schemeClr val="accent1"/>
              </a:solidFill>
              <a:ln w="28575">
                <a:solidFill>
                  <a:schemeClr val="lt1"/>
                </a:solidFill>
              </a:ln>
              <a:effectLst/>
            </c:spPr>
            <c:extLst>
              <c:ext xmlns:c16="http://schemas.microsoft.com/office/drawing/2014/chart" uri="{C3380CC4-5D6E-409C-BE32-E72D297353CC}">
                <c16:uniqueId val="{00000001-C05F-4A01-9C76-AD31C3E5A111}"/>
              </c:ext>
            </c:extLst>
          </c:dPt>
          <c:dPt>
            <c:idx val="1"/>
            <c:bubble3D val="0"/>
            <c:spPr>
              <a:solidFill>
                <a:srgbClr val="FFC000"/>
              </a:solidFill>
              <a:ln w="28575">
                <a:solidFill>
                  <a:schemeClr val="lt1"/>
                </a:solidFill>
              </a:ln>
              <a:effectLst/>
            </c:spPr>
            <c:extLst>
              <c:ext xmlns:c16="http://schemas.microsoft.com/office/drawing/2014/chart" uri="{C3380CC4-5D6E-409C-BE32-E72D297353CC}">
                <c16:uniqueId val="{00000003-C05F-4A01-9C76-AD31C3E5A111}"/>
              </c:ext>
            </c:extLst>
          </c:dPt>
          <c:dLbls>
            <c:dLbl>
              <c:idx val="0"/>
              <c:delete val="1"/>
              <c:extLst>
                <c:ext xmlns:c15="http://schemas.microsoft.com/office/drawing/2012/chart" uri="{CE6537A1-D6FC-4f65-9D91-7224C49458BB}"/>
                <c:ext xmlns:c16="http://schemas.microsoft.com/office/drawing/2014/chart" uri="{C3380CC4-5D6E-409C-BE32-E72D297353CC}">
                  <c16:uniqueId val="{00000001-C05F-4A01-9C76-AD31C3E5A111}"/>
                </c:ext>
              </c:extLst>
            </c:dLbl>
            <c:dLbl>
              <c:idx val="1"/>
              <c:layout>
                <c:manualLayout>
                  <c:x val="-0.29850797358773562"/>
                  <c:y val="-8.0832721342154559E-4"/>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743148463656018"/>
                      <c:h val="0.24151893057779389"/>
                    </c:manualLayout>
                  </c15:layout>
                </c:ext>
                <c:ext xmlns:c16="http://schemas.microsoft.com/office/drawing/2014/chart" uri="{C3380CC4-5D6E-409C-BE32-E72D297353CC}">
                  <c16:uniqueId val="{00000003-C05F-4A01-9C76-AD31C3E5A11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Ingreso &lt;$50K</c:v>
                </c:pt>
                <c:pt idx="1">
                  <c:v>Ingreso &gt;$50K</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C05F-4A01-9C76-AD31C3E5A11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764361099134807"/>
          <c:y val="0.13570569844884112"/>
          <c:w val="0.49139220932489069"/>
          <c:h val="0.84651933739265983"/>
        </c:manualLayout>
      </c:layout>
      <c:doughnutChart>
        <c:varyColors val="1"/>
        <c:ser>
          <c:idx val="0"/>
          <c:order val="0"/>
          <c:tx>
            <c:strRef>
              <c:f>Sheet1!$B$1</c:f>
              <c:strCache>
                <c:ptCount val="1"/>
                <c:pt idx="0">
                  <c:v>Sales</c:v>
                </c:pt>
              </c:strCache>
            </c:strRef>
          </c:tx>
          <c:spPr>
            <a:ln w="28575"/>
          </c:spPr>
          <c:explosion val="4"/>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4837-450F-9AE2-FDE96FAF0A6A}"/>
              </c:ext>
            </c:extLst>
          </c:dPt>
          <c:dPt>
            <c:idx val="1"/>
            <c:bubble3D val="0"/>
            <c:explosion val="0"/>
            <c:spPr>
              <a:solidFill>
                <a:schemeClr val="accent3"/>
              </a:solidFill>
              <a:ln w="28575">
                <a:solidFill>
                  <a:schemeClr val="lt1"/>
                </a:solidFill>
              </a:ln>
              <a:effectLst/>
            </c:spPr>
            <c:extLst>
              <c:ext xmlns:c16="http://schemas.microsoft.com/office/drawing/2014/chart" uri="{C3380CC4-5D6E-409C-BE32-E72D297353CC}">
                <c16:uniqueId val="{00000003-4837-450F-9AE2-FDE96FAF0A6A}"/>
              </c:ext>
            </c:extLst>
          </c:dPt>
          <c:dPt>
            <c:idx val="2"/>
            <c:bubble3D val="0"/>
            <c:explosion val="0"/>
            <c:spPr>
              <a:solidFill>
                <a:schemeClr val="bg2"/>
              </a:solidFill>
              <a:ln w="28575">
                <a:solidFill>
                  <a:schemeClr val="lt1"/>
                </a:solidFill>
              </a:ln>
              <a:effectLst/>
            </c:spPr>
            <c:extLst>
              <c:ext xmlns:c16="http://schemas.microsoft.com/office/drawing/2014/chart" uri="{C3380CC4-5D6E-409C-BE32-E72D297353CC}">
                <c16:uniqueId val="{00000005-FB76-4702-8C6D-468C7A50CCD2}"/>
              </c:ext>
            </c:extLst>
          </c:dPt>
          <c:dLbls>
            <c:dLbl>
              <c:idx val="0"/>
              <c:delete val="1"/>
              <c:extLst>
                <c:ext xmlns:c15="http://schemas.microsoft.com/office/drawing/2012/chart" uri="{CE6537A1-D6FC-4f65-9D91-7224C49458BB}"/>
                <c:ext xmlns:c16="http://schemas.microsoft.com/office/drawing/2014/chart" uri="{C3380CC4-5D6E-409C-BE32-E72D297353CC}">
                  <c16:uniqueId val="{00000001-4837-450F-9AE2-FDE96FAF0A6A}"/>
                </c:ext>
              </c:extLst>
            </c:dLbl>
            <c:dLbl>
              <c:idx val="1"/>
              <c:layout>
                <c:manualLayout>
                  <c:x val="-0.24897670306294184"/>
                  <c:y val="-0.24911099312109508"/>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564317721015471"/>
                      <c:h val="0.23245638417399664"/>
                    </c:manualLayout>
                  </c15:layout>
                </c:ext>
                <c:ext xmlns:c16="http://schemas.microsoft.com/office/drawing/2014/chart" uri="{C3380CC4-5D6E-409C-BE32-E72D297353CC}">
                  <c16:uniqueId val="{00000003-4837-450F-9AE2-FDE96FAF0A6A}"/>
                </c:ext>
              </c:extLst>
            </c:dLbl>
            <c:dLbl>
              <c:idx val="2"/>
              <c:layout>
                <c:manualLayout>
                  <c:x val="-0.2088957628057409"/>
                  <c:y val="-5.7980881698899506E-2"/>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8607755551126027"/>
                      <c:h val="0.14072256314665496"/>
                    </c:manualLayout>
                  </c15:layout>
                </c:ext>
                <c:ext xmlns:c16="http://schemas.microsoft.com/office/drawing/2014/chart" uri="{C3380CC4-5D6E-409C-BE32-E72D297353CC}">
                  <c16:uniqueId val="{00000005-FB76-4702-8C6D-468C7A50CCD2}"/>
                </c:ext>
              </c:extLst>
            </c:dLbl>
            <c:spPr>
              <a:noFill/>
              <a:ln>
                <a:noFill/>
              </a:ln>
              <a:effectLst/>
            </c:spPr>
            <c:txPr>
              <a:bodyPr rot="0" spcFirstLastPara="1" vertOverflow="ellipsis" vert="horz" wrap="square" lIns="38100" tIns="19050" rIns="38100" bIns="19050" anchor="ctr" anchorCtr="0">
                <a:sp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Sheet1!$A$2:$A$4</c:f>
              <c:strCache>
                <c:ptCount val="3"/>
                <c:pt idx="0">
                  <c:v>Trabajo desde casa</c:v>
                </c:pt>
                <c:pt idx="1">
                  <c:v>Otra actividad en casa</c:v>
                </c:pt>
                <c:pt idx="2">
                  <c:v>No especifica</c:v>
                </c:pt>
              </c:strCache>
            </c:strRef>
          </c:cat>
          <c:val>
            <c:numRef>
              <c:f>Sheet1!$B$2:$B$4</c:f>
              <c:numCache>
                <c:formatCode>0%</c:formatCode>
                <c:ptCount val="3"/>
                <c:pt idx="0">
                  <c:v>0.3</c:v>
                </c:pt>
                <c:pt idx="1">
                  <c:v>0.64</c:v>
                </c:pt>
                <c:pt idx="2">
                  <c:v>0.06</c:v>
                </c:pt>
              </c:numCache>
            </c:numRef>
          </c:val>
          <c:extLst>
            <c:ext xmlns:c16="http://schemas.microsoft.com/office/drawing/2014/chart" uri="{C3380CC4-5D6E-409C-BE32-E72D297353CC}">
              <c16:uniqueId val="{00000004-4837-450F-9AE2-FDE96FAF0A6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2376251674076"/>
          <c:y val="0.20976358979217541"/>
          <c:w val="0.51217749159637782"/>
          <c:h val="0.70595030831906269"/>
        </c:manualLayout>
      </c:layout>
      <c:doughnutChart>
        <c:varyColors val="1"/>
        <c:ser>
          <c:idx val="0"/>
          <c:order val="0"/>
          <c:tx>
            <c:strRef>
              <c:f>Sheet1!$B$1</c:f>
              <c:strCache>
                <c:ptCount val="1"/>
                <c:pt idx="0">
                  <c:v>Transit Rider Age (Out of X riders)</c:v>
                </c:pt>
              </c:strCache>
            </c:strRef>
          </c:tx>
          <c:spPr>
            <a:ln w="28575"/>
          </c:spPr>
          <c:dPt>
            <c:idx val="0"/>
            <c:bubble3D val="0"/>
            <c:spPr>
              <a:solidFill>
                <a:schemeClr val="accent1"/>
              </a:solidFill>
              <a:ln w="28575">
                <a:solidFill>
                  <a:schemeClr val="lt1"/>
                </a:solidFill>
              </a:ln>
              <a:effectLst/>
            </c:spPr>
            <c:extLst>
              <c:ext xmlns:c16="http://schemas.microsoft.com/office/drawing/2014/chart" uri="{C3380CC4-5D6E-409C-BE32-E72D297353CC}">
                <c16:uniqueId val="{00000001-982A-4C09-953B-25D660ABBEE5}"/>
              </c:ext>
            </c:extLst>
          </c:dPt>
          <c:dPt>
            <c:idx val="1"/>
            <c:bubble3D val="0"/>
            <c:spPr>
              <a:solidFill>
                <a:schemeClr val="bg2"/>
              </a:solidFill>
              <a:ln w="28575">
                <a:solidFill>
                  <a:schemeClr val="lt1"/>
                </a:solidFill>
              </a:ln>
              <a:effectLst/>
            </c:spPr>
            <c:extLst>
              <c:ext xmlns:c16="http://schemas.microsoft.com/office/drawing/2014/chart" uri="{C3380CC4-5D6E-409C-BE32-E72D297353CC}">
                <c16:uniqueId val="{00000003-982A-4C09-953B-25D660ABBEE5}"/>
              </c:ext>
            </c:extLst>
          </c:dPt>
          <c:dPt>
            <c:idx val="2"/>
            <c:bubble3D val="0"/>
            <c:spPr>
              <a:solidFill>
                <a:schemeClr val="accent3"/>
              </a:solidFill>
              <a:ln w="28575">
                <a:solidFill>
                  <a:schemeClr val="lt1"/>
                </a:solidFill>
              </a:ln>
              <a:effectLst/>
            </c:spPr>
            <c:extLst>
              <c:ext xmlns:c16="http://schemas.microsoft.com/office/drawing/2014/chart" uri="{C3380CC4-5D6E-409C-BE32-E72D297353CC}">
                <c16:uniqueId val="{00000005-982A-4C09-953B-25D660ABBEE5}"/>
              </c:ext>
            </c:extLst>
          </c:dPt>
          <c:dPt>
            <c:idx val="3"/>
            <c:bubble3D val="0"/>
            <c:spPr>
              <a:solidFill>
                <a:schemeClr val="accent4"/>
              </a:solidFill>
              <a:ln w="28575">
                <a:solidFill>
                  <a:schemeClr val="lt1"/>
                </a:solidFill>
              </a:ln>
              <a:effectLst/>
            </c:spPr>
            <c:extLst>
              <c:ext xmlns:c16="http://schemas.microsoft.com/office/drawing/2014/chart" uri="{C3380CC4-5D6E-409C-BE32-E72D297353CC}">
                <c16:uniqueId val="{00000007-982A-4C09-953B-25D660ABBEE5}"/>
              </c:ext>
            </c:extLst>
          </c:dPt>
          <c:dLbls>
            <c:dLbl>
              <c:idx val="0"/>
              <c:layout>
                <c:manualLayout>
                  <c:x val="0.20195472875467699"/>
                  <c:y val="-1.5203504481760685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2337808366864057"/>
                      <c:h val="0.21871586188582801"/>
                    </c:manualLayout>
                  </c15:layout>
                </c:ext>
                <c:ext xmlns:c16="http://schemas.microsoft.com/office/drawing/2014/chart" uri="{C3380CC4-5D6E-409C-BE32-E72D297353CC}">
                  <c16:uniqueId val="{00000001-982A-4C09-953B-25D660ABBEE5}"/>
                </c:ext>
              </c:extLst>
            </c:dLbl>
            <c:dLbl>
              <c:idx val="1"/>
              <c:layout>
                <c:manualLayout>
                  <c:x val="0.16363650612197017"/>
                  <c:y val="3.382480935262657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8127258399298904"/>
                      <c:h val="0.21807869250459608"/>
                    </c:manualLayout>
                  </c15:layout>
                </c:ext>
                <c:ext xmlns:c16="http://schemas.microsoft.com/office/drawing/2014/chart" uri="{C3380CC4-5D6E-409C-BE32-E72D297353CC}">
                  <c16:uniqueId val="{00000003-982A-4C09-953B-25D660ABBEE5}"/>
                </c:ext>
              </c:extLst>
            </c:dLbl>
            <c:dLbl>
              <c:idx val="2"/>
              <c:delete val="1"/>
              <c:extLst>
                <c:ext xmlns:c15="http://schemas.microsoft.com/office/drawing/2012/chart" uri="{CE6537A1-D6FC-4f65-9D91-7224C49458BB}"/>
                <c:ext xmlns:c16="http://schemas.microsoft.com/office/drawing/2014/chart" uri="{C3380CC4-5D6E-409C-BE32-E72D297353CC}">
                  <c16:uniqueId val="{00000005-982A-4C09-953B-25D660ABBEE5}"/>
                </c:ext>
              </c:extLst>
            </c:dLbl>
            <c:dLbl>
              <c:idx val="3"/>
              <c:layout>
                <c:manualLayout>
                  <c:x val="-0.24861991141394846"/>
                  <c:y val="-4.686646200399358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5550596951334856"/>
                      <c:h val="0.14912660644071674"/>
                    </c:manualLayout>
                  </c15:layout>
                </c:ext>
                <c:ext xmlns:c16="http://schemas.microsoft.com/office/drawing/2014/chart" uri="{C3380CC4-5D6E-409C-BE32-E72D297353CC}">
                  <c16:uniqueId val="{00000007-982A-4C09-953B-25D660ABBEE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Menos de 25 años</c:v>
                </c:pt>
                <c:pt idx="1">
                  <c:v>25-34 años</c:v>
                </c:pt>
                <c:pt idx="2">
                  <c:v>35-64 años</c:v>
                </c:pt>
                <c:pt idx="3">
                  <c:v>65+ años</c:v>
                </c:pt>
              </c:strCache>
            </c:strRef>
          </c:cat>
          <c:val>
            <c:numRef>
              <c:f>Sheet1!$B$2:$B$5</c:f>
              <c:numCache>
                <c:formatCode>0%</c:formatCode>
                <c:ptCount val="4"/>
                <c:pt idx="0">
                  <c:v>0.16400000000000001</c:v>
                </c:pt>
                <c:pt idx="1">
                  <c:v>0.30099999999999999</c:v>
                </c:pt>
                <c:pt idx="2">
                  <c:v>0.51100000000000001</c:v>
                </c:pt>
                <c:pt idx="3">
                  <c:v>0.04</c:v>
                </c:pt>
              </c:numCache>
            </c:numRef>
          </c:val>
          <c:extLst>
            <c:ext xmlns:c16="http://schemas.microsoft.com/office/drawing/2014/chart" uri="{C3380CC4-5D6E-409C-BE32-E72D297353CC}">
              <c16:uniqueId val="{00000008-982A-4C09-953B-25D660ABBEE5}"/>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967226118269353"/>
          <c:y val="0.22004135323138307"/>
          <c:w val="0.5423589504337416"/>
          <c:h val="0.63431203935531111"/>
        </c:manualLayout>
      </c:layout>
      <c:doughnutChart>
        <c:varyColors val="1"/>
        <c:ser>
          <c:idx val="0"/>
          <c:order val="0"/>
          <c:tx>
            <c:strRef>
              <c:f>Sheet1!$B$1</c:f>
              <c:strCache>
                <c:ptCount val="1"/>
                <c:pt idx="0">
                  <c:v>Transit Frequency</c:v>
                </c:pt>
              </c:strCache>
            </c:strRef>
          </c:tx>
          <c:spPr>
            <a:solidFill>
              <a:schemeClr val="bg2"/>
            </a:solidFill>
            <a:ln w="28575"/>
          </c:spPr>
          <c:dPt>
            <c:idx val="0"/>
            <c:bubble3D val="0"/>
            <c:spPr>
              <a:solidFill>
                <a:schemeClr val="accent1"/>
              </a:solidFill>
              <a:ln w="28575">
                <a:solidFill>
                  <a:schemeClr val="lt1"/>
                </a:solidFill>
              </a:ln>
              <a:effectLst/>
            </c:spPr>
            <c:extLst>
              <c:ext xmlns:c16="http://schemas.microsoft.com/office/drawing/2014/chart" uri="{C3380CC4-5D6E-409C-BE32-E72D297353CC}">
                <c16:uniqueId val="{00000001-5021-4257-824A-83F93B93D8C2}"/>
              </c:ext>
            </c:extLst>
          </c:dPt>
          <c:dPt>
            <c:idx val="1"/>
            <c:bubble3D val="0"/>
            <c:spPr>
              <a:solidFill>
                <a:schemeClr val="accent3"/>
              </a:solidFill>
              <a:ln w="28575">
                <a:solidFill>
                  <a:schemeClr val="lt1"/>
                </a:solidFill>
              </a:ln>
              <a:effectLst/>
            </c:spPr>
            <c:extLst>
              <c:ext xmlns:c16="http://schemas.microsoft.com/office/drawing/2014/chart" uri="{C3380CC4-5D6E-409C-BE32-E72D297353CC}">
                <c16:uniqueId val="{00000003-5021-4257-824A-83F93B93D8C2}"/>
              </c:ext>
            </c:extLst>
          </c:dPt>
          <c:dPt>
            <c:idx val="2"/>
            <c:bubble3D val="0"/>
            <c:spPr>
              <a:solidFill>
                <a:schemeClr val="bg2"/>
              </a:solidFill>
              <a:ln w="28575">
                <a:solidFill>
                  <a:schemeClr val="lt1"/>
                </a:solidFill>
              </a:ln>
              <a:effectLst/>
            </c:spPr>
            <c:extLst>
              <c:ext xmlns:c16="http://schemas.microsoft.com/office/drawing/2014/chart" uri="{C3380CC4-5D6E-409C-BE32-E72D297353CC}">
                <c16:uniqueId val="{00000007-5021-4257-824A-83F93B93D8C2}"/>
              </c:ext>
            </c:extLst>
          </c:dPt>
          <c:dPt>
            <c:idx val="3"/>
            <c:bubble3D val="0"/>
            <c:spPr>
              <a:solidFill>
                <a:schemeClr val="accent4"/>
              </a:solidFill>
              <a:ln w="28575">
                <a:solidFill>
                  <a:schemeClr val="lt1"/>
                </a:solidFill>
              </a:ln>
              <a:effectLst/>
            </c:spPr>
            <c:extLst>
              <c:ext xmlns:c16="http://schemas.microsoft.com/office/drawing/2014/chart" uri="{C3380CC4-5D6E-409C-BE32-E72D297353CC}">
                <c16:uniqueId val="{00000006-5021-4257-824A-83F93B93D8C2}"/>
              </c:ext>
            </c:extLst>
          </c:dPt>
          <c:dLbls>
            <c:dLbl>
              <c:idx val="0"/>
              <c:delete val="1"/>
              <c:extLst>
                <c:ext xmlns:c15="http://schemas.microsoft.com/office/drawing/2012/chart" uri="{CE6537A1-D6FC-4f65-9D91-7224C49458BB}"/>
                <c:ext xmlns:c16="http://schemas.microsoft.com/office/drawing/2014/chart" uri="{C3380CC4-5D6E-409C-BE32-E72D297353CC}">
                  <c16:uniqueId val="{00000001-5021-4257-824A-83F93B93D8C2}"/>
                </c:ext>
              </c:extLst>
            </c:dLbl>
            <c:dLbl>
              <c:idx val="1"/>
              <c:layout>
                <c:manualLayout>
                  <c:x val="-0.17508184001326638"/>
                  <c:y val="-2.1722450555525772E-4"/>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325240632307507"/>
                      <c:h val="0.26362790054012325"/>
                    </c:manualLayout>
                  </c15:layout>
                </c:ext>
                <c:ext xmlns:c16="http://schemas.microsoft.com/office/drawing/2014/chart" uri="{C3380CC4-5D6E-409C-BE32-E72D297353CC}">
                  <c16:uniqueId val="{00000003-5021-4257-824A-83F93B93D8C2}"/>
                </c:ext>
              </c:extLst>
            </c:dLbl>
            <c:dLbl>
              <c:idx val="2"/>
              <c:layout>
                <c:manualLayout>
                  <c:x val="-0.24815854726580072"/>
                  <c:y val="-6.4302564630456888E-2"/>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6776313530499638"/>
                      <c:h val="0.1426975896137416"/>
                    </c:manualLayout>
                  </c15:layout>
                </c:ext>
                <c:ext xmlns:c16="http://schemas.microsoft.com/office/drawing/2014/chart" uri="{C3380CC4-5D6E-409C-BE32-E72D297353CC}">
                  <c16:uniqueId val="{00000007-5021-4257-824A-83F93B93D8C2}"/>
                </c:ext>
              </c:extLst>
            </c:dLbl>
            <c:dLbl>
              <c:idx val="3"/>
              <c:layout>
                <c:manualLayout>
                  <c:x val="0.24597343789492504"/>
                  <c:y val="-3.927784116004794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285717332481446"/>
                      <c:h val="0.15922474037478379"/>
                    </c:manualLayout>
                  </c15:layout>
                </c:ext>
                <c:ext xmlns:c16="http://schemas.microsoft.com/office/drawing/2014/chart" uri="{C3380CC4-5D6E-409C-BE32-E72D297353CC}">
                  <c16:uniqueId val="{00000006-5021-4257-824A-83F93B93D8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5+ días a la semana</c:v>
                </c:pt>
                <c:pt idx="1">
                  <c:v>2-4 días a la semana</c:v>
                </c:pt>
                <c:pt idx="2">
                  <c:v>Alrededo de una vez a la semana</c:v>
                </c:pt>
                <c:pt idx="3">
                  <c:v>Menos de una vez a la semana</c:v>
                </c:pt>
              </c:strCache>
            </c:strRef>
          </c:cat>
          <c:val>
            <c:numRef>
              <c:f>Sheet1!$B$2:$B$5</c:f>
              <c:numCache>
                <c:formatCode>0%</c:formatCode>
                <c:ptCount val="4"/>
                <c:pt idx="0">
                  <c:v>0.78587196467991172</c:v>
                </c:pt>
                <c:pt idx="1">
                  <c:v>0.15121412803532008</c:v>
                </c:pt>
                <c:pt idx="2">
                  <c:v>3.0905077262693158E-2</c:v>
                </c:pt>
                <c:pt idx="3">
                  <c:v>3.2008830022075052E-2</c:v>
                </c:pt>
              </c:numCache>
            </c:numRef>
          </c:val>
          <c:extLst>
            <c:ext xmlns:c16="http://schemas.microsoft.com/office/drawing/2014/chart" uri="{C3380CC4-5D6E-409C-BE32-E72D297353CC}">
              <c16:uniqueId val="{00000004-5021-4257-824A-83F93B93D8C2}"/>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70707476631562"/>
          <c:y val="0.19178836130651625"/>
          <c:w val="0.50006293067134"/>
          <c:h val="0.73827258995084244"/>
        </c:manualLayout>
      </c:layout>
      <c:doughnutChart>
        <c:varyColors val="1"/>
        <c:ser>
          <c:idx val="0"/>
          <c:order val="0"/>
          <c:tx>
            <c:strRef>
              <c:f>Sheet1!$B$1</c:f>
              <c:strCache>
                <c:ptCount val="1"/>
                <c:pt idx="0">
                  <c:v>Households/Vehicles</c:v>
                </c:pt>
              </c:strCache>
            </c:strRef>
          </c:tx>
          <c:spPr>
            <a:solidFill>
              <a:schemeClr val="bg2"/>
            </a:solidFill>
            <a:ln w="28575"/>
          </c:spPr>
          <c:dPt>
            <c:idx val="0"/>
            <c:bubble3D val="0"/>
            <c:spPr>
              <a:solidFill>
                <a:schemeClr val="bg2"/>
              </a:solidFill>
              <a:ln w="28575">
                <a:solidFill>
                  <a:schemeClr val="lt1"/>
                </a:solidFill>
              </a:ln>
              <a:effectLst/>
            </c:spPr>
            <c:extLst>
              <c:ext xmlns:c16="http://schemas.microsoft.com/office/drawing/2014/chart" uri="{C3380CC4-5D6E-409C-BE32-E72D297353CC}">
                <c16:uniqueId val="{00000001-A439-4267-8DFF-4779F7BE234A}"/>
              </c:ext>
            </c:extLst>
          </c:dPt>
          <c:dPt>
            <c:idx val="1"/>
            <c:bubble3D val="0"/>
            <c:spPr>
              <a:solidFill>
                <a:schemeClr val="accent3"/>
              </a:solidFill>
              <a:ln w="28575">
                <a:solidFill>
                  <a:schemeClr val="lt1"/>
                </a:solidFill>
              </a:ln>
              <a:effectLst/>
            </c:spPr>
            <c:extLst>
              <c:ext xmlns:c16="http://schemas.microsoft.com/office/drawing/2014/chart" uri="{C3380CC4-5D6E-409C-BE32-E72D297353CC}">
                <c16:uniqueId val="{00000003-A439-4267-8DFF-4779F7BE234A}"/>
              </c:ext>
            </c:extLst>
          </c:dPt>
          <c:dPt>
            <c:idx val="2"/>
            <c:bubble3D val="0"/>
            <c:spPr>
              <a:solidFill>
                <a:schemeClr val="accent1"/>
              </a:solidFill>
              <a:ln w="28575">
                <a:solidFill>
                  <a:schemeClr val="lt1"/>
                </a:solidFill>
              </a:ln>
              <a:effectLst/>
            </c:spPr>
            <c:extLst>
              <c:ext xmlns:c16="http://schemas.microsoft.com/office/drawing/2014/chart" uri="{C3380CC4-5D6E-409C-BE32-E72D297353CC}">
                <c16:uniqueId val="{00000005-A439-4267-8DFF-4779F7BE234A}"/>
              </c:ext>
            </c:extLst>
          </c:dPt>
          <c:dPt>
            <c:idx val="3"/>
            <c:bubble3D val="0"/>
            <c:spPr>
              <a:solidFill>
                <a:schemeClr val="bg2"/>
              </a:solidFill>
              <a:ln w="28575">
                <a:solidFill>
                  <a:schemeClr val="lt1"/>
                </a:solidFill>
              </a:ln>
              <a:effectLst/>
            </c:spPr>
            <c:extLst>
              <c:ext xmlns:c16="http://schemas.microsoft.com/office/drawing/2014/chart" uri="{C3380CC4-5D6E-409C-BE32-E72D297353CC}">
                <c16:uniqueId val="{00000007-A439-4267-8DFF-4779F7BE234A}"/>
              </c:ext>
            </c:extLst>
          </c:dPt>
          <c:dLbls>
            <c:dLbl>
              <c:idx val="0"/>
              <c:layout>
                <c:manualLayout>
                  <c:x val="-7.4210966332202283E-2"/>
                  <c:y val="-0.23083778936820068"/>
                </c:manualLayout>
              </c:layout>
              <c:showLegendKey val="0"/>
              <c:showVal val="0"/>
              <c:showCatName val="1"/>
              <c:showSerName val="0"/>
              <c:showPercent val="0"/>
              <c:showBubbleSize val="0"/>
              <c:extLst>
                <c:ext xmlns:c15="http://schemas.microsoft.com/office/drawing/2012/chart" uri="{CE6537A1-D6FC-4f65-9D91-7224C49458BB}">
                  <c15:layout>
                    <c:manualLayout>
                      <c:w val="0.44457812725896045"/>
                      <c:h val="0.14702201811267587"/>
                    </c:manualLayout>
                  </c15:layout>
                </c:ext>
                <c:ext xmlns:c16="http://schemas.microsoft.com/office/drawing/2014/chart" uri="{C3380CC4-5D6E-409C-BE32-E72D297353CC}">
                  <c16:uniqueId val="{00000001-A439-4267-8DFF-4779F7BE234A}"/>
                </c:ext>
              </c:extLst>
            </c:dLbl>
            <c:dLbl>
              <c:idx val="1"/>
              <c:delete val="1"/>
              <c:extLst>
                <c:ext xmlns:c15="http://schemas.microsoft.com/office/drawing/2012/chart" uri="{CE6537A1-D6FC-4f65-9D91-7224C49458BB}"/>
                <c:ext xmlns:c16="http://schemas.microsoft.com/office/drawing/2014/chart" uri="{C3380CC4-5D6E-409C-BE32-E72D297353CC}">
                  <c16:uniqueId val="{00000003-A439-4267-8DFF-4779F7BE234A}"/>
                </c:ext>
              </c:extLst>
            </c:dLbl>
            <c:dLbl>
              <c:idx val="2"/>
              <c:layout>
                <c:manualLayout>
                  <c:x val="0.28840269035859789"/>
                  <c:y val="0.22717966949645016"/>
                </c:manualLayout>
              </c:layout>
              <c:showLegendKey val="0"/>
              <c:showVal val="1"/>
              <c:showCatName val="1"/>
              <c:showSerName val="0"/>
              <c:showPercent val="0"/>
              <c:showBubbleSize val="0"/>
              <c:extLst>
                <c:ext xmlns:c15="http://schemas.microsoft.com/office/drawing/2012/chart" uri="{CE6537A1-D6FC-4f65-9D91-7224C49458BB}">
                  <c15:layout>
                    <c:manualLayout>
                      <c:w val="0.30071304348988331"/>
                      <c:h val="0.20679082283195638"/>
                    </c:manualLayout>
                  </c15:layout>
                </c:ext>
                <c:ext xmlns:c16="http://schemas.microsoft.com/office/drawing/2014/chart" uri="{C3380CC4-5D6E-409C-BE32-E72D297353CC}">
                  <c16:uniqueId val="{00000005-A439-4267-8DFF-4779F7BE234A}"/>
                </c:ext>
              </c:extLst>
            </c:dLbl>
            <c:dLbl>
              <c:idx val="3"/>
              <c:layout>
                <c:manualLayout>
                  <c:x val="0.36107157678867352"/>
                  <c:y val="0.33667561984626226"/>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022928149657825"/>
                      <c:h val="0.31538663166518288"/>
                    </c:manualLayout>
                  </c15:layout>
                </c:ext>
                <c:ext xmlns:c16="http://schemas.microsoft.com/office/drawing/2014/chart" uri="{C3380CC4-5D6E-409C-BE32-E72D297353CC}">
                  <c16:uniqueId val="{00000007-A439-4267-8DFF-4779F7BE234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Sheet1!$A$2:$A$4</c:f>
              <c:strCache>
                <c:ptCount val="3"/>
                <c:pt idx="0">
                  <c:v>Sin vehículo</c:v>
                </c:pt>
                <c:pt idx="1">
                  <c:v>1-2 vehículos</c:v>
                </c:pt>
                <c:pt idx="2">
                  <c:v>3 o más vehículos</c:v>
                </c:pt>
              </c:strCache>
            </c:strRef>
          </c:cat>
          <c:val>
            <c:numRef>
              <c:f>Sheet1!$B$2:$B$4</c:f>
              <c:numCache>
                <c:formatCode>0%</c:formatCode>
                <c:ptCount val="3"/>
                <c:pt idx="0">
                  <c:v>0.439</c:v>
                </c:pt>
                <c:pt idx="1">
                  <c:v>0.51900000000000002</c:v>
                </c:pt>
                <c:pt idx="2">
                  <c:v>0.04</c:v>
                </c:pt>
              </c:numCache>
            </c:numRef>
          </c:val>
          <c:extLst>
            <c:ext xmlns:c16="http://schemas.microsoft.com/office/drawing/2014/chart" uri="{C3380CC4-5D6E-409C-BE32-E72D297353CC}">
              <c16:uniqueId val="{00000008-A439-4267-8DFF-4779F7BE234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0.04958</cdr:x>
      <cdr:y>0.53282</cdr:y>
    </cdr:from>
    <cdr:to>
      <cdr:x>0.35517</cdr:x>
      <cdr:y>0.69402</cdr:y>
    </cdr:to>
    <cdr:sp macro="" textlink="">
      <cdr:nvSpPr>
        <cdr:cNvPr id="2" name="TextBox 1">
          <a:extLst xmlns:a="http://schemas.openxmlformats.org/drawingml/2006/main">
            <a:ext uri="{FF2B5EF4-FFF2-40B4-BE49-F238E27FC236}">
              <a16:creationId xmlns:a16="http://schemas.microsoft.com/office/drawing/2014/main" id="{E0A73D3C-D0B4-4889-BFCD-DE37C042B087}"/>
            </a:ext>
          </a:extLst>
        </cdr:cNvPr>
        <cdr:cNvSpPr txBox="1"/>
      </cdr:nvSpPr>
      <cdr:spPr>
        <a:xfrm xmlns:a="http://schemas.openxmlformats.org/drawingml/2006/main">
          <a:off x="222565" y="1620118"/>
          <a:ext cx="1371836" cy="4901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419" sz="1200" dirty="0"/>
            <a:t>1-2 vehículos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D026F-52B1-4737-8DE0-1DED9BFF73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3A6BF-8523-4201-BC82-85CA178628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5ABB3F-E955-4803-9E07-5D4DA52E78BE}" type="datetimeFigureOut">
              <a:rPr lang="en-US" smtClean="0"/>
              <a:t>6/24/2022</a:t>
            </a:fld>
            <a:endParaRPr lang="en-US"/>
          </a:p>
        </p:txBody>
      </p:sp>
      <p:sp>
        <p:nvSpPr>
          <p:cNvPr id="4" name="Footer Placeholder 3">
            <a:extLst>
              <a:ext uri="{FF2B5EF4-FFF2-40B4-BE49-F238E27FC236}">
                <a16:creationId xmlns:a16="http://schemas.microsoft.com/office/drawing/2014/main" id="{49828373-2EFF-4FBA-930D-FA1700BA84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BE7F88-2FB1-4DDD-99BD-516D414C5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E9B577-C201-4852-924B-A44DFF6E19F3}" type="slidenum">
              <a:rPr lang="en-US" smtClean="0"/>
              <a:t>‹#›</a:t>
            </a:fld>
            <a:endParaRPr lang="en-US"/>
          </a:p>
        </p:txBody>
      </p:sp>
    </p:spTree>
    <p:extLst>
      <p:ext uri="{BB962C8B-B14F-4D97-AF65-F5344CB8AC3E}">
        <p14:creationId xmlns:p14="http://schemas.microsoft.com/office/powerpoint/2010/main" val="2259469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036A0-90C9-3347-A44A-3484284CC407}"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6330-9B5B-0840-AF03-1EF96EE1A8AA}" type="slidenum">
              <a:rPr lang="en-US" smtClean="0"/>
              <a:t>‹#›</a:t>
            </a:fld>
            <a:endParaRPr lang="en-US"/>
          </a:p>
        </p:txBody>
      </p:sp>
    </p:spTree>
    <p:extLst>
      <p:ext uri="{BB962C8B-B14F-4D97-AF65-F5344CB8AC3E}">
        <p14:creationId xmlns:p14="http://schemas.microsoft.com/office/powerpoint/2010/main" val="374750110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noProof="0" dirty="0"/>
          </a:p>
        </p:txBody>
      </p:sp>
      <p:sp>
        <p:nvSpPr>
          <p:cNvPr id="4" name="Slide Number Placeholder 3"/>
          <p:cNvSpPr>
            <a:spLocks noGrp="1"/>
          </p:cNvSpPr>
          <p:nvPr>
            <p:ph type="sldNum" sz="quarter" idx="5"/>
          </p:nvPr>
        </p:nvSpPr>
        <p:spPr/>
        <p:txBody>
          <a:bodyPr/>
          <a:lstStyle/>
          <a:p>
            <a:fld id="{55616330-9B5B-0840-AF03-1EF96EE1A8AA}" type="slidenum">
              <a:rPr lang="en-US" smtClean="0"/>
              <a:t>1</a:t>
            </a:fld>
            <a:endParaRPr lang="en-US"/>
          </a:p>
        </p:txBody>
      </p:sp>
    </p:spTree>
    <p:extLst>
      <p:ext uri="{BB962C8B-B14F-4D97-AF65-F5344CB8AC3E}">
        <p14:creationId xmlns:p14="http://schemas.microsoft.com/office/powerpoint/2010/main" val="184482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Este proyecto es similar al de la Ruta 39 de MARTA que opera actualmente. Este proyecto conectaría la estación de tren Lindbergh de MARTA en el sur con la estación de tren </a:t>
            </a:r>
            <a:r>
              <a:rPr lang="es-419" noProof="0" dirty="0" err="1"/>
              <a:t>Doraville</a:t>
            </a:r>
            <a:r>
              <a:rPr lang="es-419" noProof="0" dirty="0"/>
              <a:t> de MARTA en el norte. La ruta es de aproximadamente 10 millas y pasa por cuatro ciudades y dos condados.</a:t>
            </a:r>
          </a:p>
          <a:p>
            <a:endParaRPr lang="es-419" noProof="0" dirty="0"/>
          </a:p>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10</a:t>
            </a:fld>
            <a:endParaRPr lang="en-US"/>
          </a:p>
        </p:txBody>
      </p:sp>
    </p:spTree>
    <p:extLst>
      <p:ext uri="{BB962C8B-B14F-4D97-AF65-F5344CB8AC3E}">
        <p14:creationId xmlns:p14="http://schemas.microsoft.com/office/powerpoint/2010/main" val="364891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Cuando MARTA planifica un nuevo servicio, tenemos en cuenta las estadísticas demográficas y las características del corredor para entender la potencial demanda del servicio y para entender a los usuarios que podrían usar la ruta y sus necesidades de transporte público.</a:t>
            </a:r>
          </a:p>
          <a:p>
            <a:endParaRPr lang="es-419" noProof="0" dirty="0"/>
          </a:p>
          <a:p>
            <a:r>
              <a:rPr lang="es-419" noProof="0" dirty="0"/>
              <a:t>Esta información es del censo de EE.UU. y también de encuestas que MARTA ha realizado a usuarios de la Ruta 39. Algunos puntos destacables de esta información son que aproximadamente 30% de los usuarios lo usan para ir al trabajo, pero eso significa que alrededor del 64% de los viajes en el corredor son para fines diferentes al laboral, como por ejemplo ir al colegio o ir de compras o de paseo.</a:t>
            </a:r>
          </a:p>
          <a:p>
            <a:endParaRPr lang="es-419" noProof="0" dirty="0"/>
          </a:p>
          <a:p>
            <a:r>
              <a:rPr lang="es-419" noProof="0" dirty="0"/>
              <a:t>Además, esta ruta es usada para llegar a otras áreas de la región de Atlanta porque el 81% de los usuarios de la ruta 39 hace transbordo al tren y la mayoría del transbordo es en la estación Lindbergh. Adicionalmente, los usuarios están usando este sistema todos los días de la semana incluyendo los fines de semana y muchas personas usan la ruta 39 más de cinco días a la semana.</a:t>
            </a:r>
          </a:p>
        </p:txBody>
      </p:sp>
      <p:sp>
        <p:nvSpPr>
          <p:cNvPr id="4" name="Slide Number Placeholder 3"/>
          <p:cNvSpPr>
            <a:spLocks noGrp="1"/>
          </p:cNvSpPr>
          <p:nvPr>
            <p:ph type="sldNum" sz="quarter" idx="5"/>
          </p:nvPr>
        </p:nvSpPr>
        <p:spPr/>
        <p:txBody>
          <a:bodyPr/>
          <a:lstStyle/>
          <a:p>
            <a:fld id="{55616330-9B5B-0840-AF03-1EF96EE1A8AA}" type="slidenum">
              <a:rPr lang="en-US" smtClean="0"/>
              <a:t>11</a:t>
            </a:fld>
            <a:endParaRPr lang="en-US"/>
          </a:p>
        </p:txBody>
      </p:sp>
    </p:spTree>
    <p:extLst>
      <p:ext uri="{BB962C8B-B14F-4D97-AF65-F5344CB8AC3E}">
        <p14:creationId xmlns:p14="http://schemas.microsoft.com/office/powerpoint/2010/main" val="86188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Otra información importante que nos ayuda a entender las necesidades del servicio es el número de usuarios.</a:t>
            </a:r>
          </a:p>
          <a:p>
            <a:r>
              <a:rPr lang="es-419" noProof="0" dirty="0"/>
              <a:t>Esta ruta tiene una de las demandas más altas en toda la red de bus de MARTA.</a:t>
            </a:r>
          </a:p>
          <a:p>
            <a:r>
              <a:rPr lang="es-419" noProof="0" dirty="0"/>
              <a:t>Otras piezas clave de información son las conexiones a otras rutas de bus y los transbordos entre esas rutas.</a:t>
            </a:r>
          </a:p>
          <a:p>
            <a:endParaRPr lang="es-419" noProof="0" dirty="0"/>
          </a:p>
          <a:p>
            <a:r>
              <a:rPr lang="es-419" noProof="0" dirty="0"/>
              <a:t>El gráfico en esta diapositiva muestra las rutas de conexión de bus en Buford </a:t>
            </a:r>
            <a:r>
              <a:rPr lang="es-419" noProof="0" dirty="0" err="1"/>
              <a:t>Highway</a:t>
            </a:r>
            <a:r>
              <a:rPr lang="es-419" noProof="0" dirty="0"/>
              <a:t>. Las estrellas azules indican las ubicaciones donde las personas hacen transbordo a la Ruta 39. Como vimos anteriormente, esta información nos ayuda a entender los tipos de servicios a tener en cada estación. Por ejemplo, las máquinas expendedoras de </a:t>
            </a:r>
            <a:r>
              <a:rPr lang="es-419" noProof="0" dirty="0" err="1"/>
              <a:t>Breeze</a:t>
            </a:r>
            <a:r>
              <a:rPr lang="es-419" noProof="0" dirty="0"/>
              <a:t> pueden ser necesarias en los lugares donde hay muchos transbordos.</a:t>
            </a:r>
          </a:p>
        </p:txBody>
      </p:sp>
      <p:sp>
        <p:nvSpPr>
          <p:cNvPr id="4" name="Slide Number Placeholder 3"/>
          <p:cNvSpPr>
            <a:spLocks noGrp="1"/>
          </p:cNvSpPr>
          <p:nvPr>
            <p:ph type="sldNum" sz="quarter" idx="5"/>
          </p:nvPr>
        </p:nvSpPr>
        <p:spPr/>
        <p:txBody>
          <a:bodyPr/>
          <a:lstStyle/>
          <a:p>
            <a:fld id="{55616330-9B5B-0840-AF03-1EF96EE1A8AA}" type="slidenum">
              <a:rPr lang="en-US" smtClean="0"/>
              <a:t>12</a:t>
            </a:fld>
            <a:endParaRPr lang="en-US"/>
          </a:p>
        </p:txBody>
      </p:sp>
    </p:spTree>
    <p:extLst>
      <p:ext uri="{BB962C8B-B14F-4D97-AF65-F5344CB8AC3E}">
        <p14:creationId xmlns:p14="http://schemas.microsoft.com/office/powerpoint/2010/main" val="10630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 </a:t>
            </a:r>
            <a:r>
              <a:rPr lang="es-419" noProof="0" dirty="0"/>
              <a:t>vez</a:t>
            </a:r>
            <a:r>
              <a:rPr lang="en-US" dirty="0"/>
              <a:t> que </a:t>
            </a:r>
            <a:r>
              <a:rPr lang="es-419" noProof="0" dirty="0"/>
              <a:t>hayamos</a:t>
            </a:r>
            <a:r>
              <a:rPr lang="en-US" dirty="0"/>
              <a:t> </a:t>
            </a:r>
            <a:r>
              <a:rPr lang="en-US" dirty="0" err="1"/>
              <a:t>recolectado</a:t>
            </a:r>
            <a:r>
              <a:rPr lang="en-US" dirty="0"/>
              <a:t> la </a:t>
            </a:r>
            <a:r>
              <a:rPr lang="en-US" dirty="0" err="1"/>
              <a:t>información</a:t>
            </a:r>
            <a:r>
              <a:rPr lang="en-US" dirty="0"/>
              <a:t>, </a:t>
            </a:r>
            <a:r>
              <a:rPr lang="en-US" dirty="0" err="1"/>
              <a:t>analizaremos</a:t>
            </a:r>
            <a:r>
              <a:rPr lang="en-US" dirty="0"/>
              <a:t> el </a:t>
            </a:r>
            <a:r>
              <a:rPr lang="en-US" dirty="0" err="1"/>
              <a:t>corredor</a:t>
            </a:r>
            <a:r>
              <a:rPr lang="en-US" dirty="0"/>
              <a:t> para </a:t>
            </a:r>
            <a:r>
              <a:rPr lang="en-US" dirty="0" err="1"/>
              <a:t>determinar</a:t>
            </a:r>
            <a:r>
              <a:rPr lang="en-US" dirty="0"/>
              <a:t> </a:t>
            </a:r>
            <a:r>
              <a:rPr lang="en-US" dirty="0" err="1"/>
              <a:t>cuales</a:t>
            </a:r>
            <a:r>
              <a:rPr lang="en-US" dirty="0"/>
              <a:t> son las </a:t>
            </a:r>
            <a:r>
              <a:rPr lang="es-419" noProof="0" dirty="0"/>
              <a:t>mejores ubicaciones para las estaciones. Usamos varios criterios para respaldar esa evaluación:</a:t>
            </a:r>
          </a:p>
          <a:p>
            <a:endParaRPr lang="en-US" dirty="0"/>
          </a:p>
          <a:p>
            <a:r>
              <a:rPr lang="es-419" noProof="0" dirty="0"/>
              <a:t>La cantidad de pasajeros – Esto nos ayuda a entender donde preferiría subir y bajar del bus la mayoría de las personas. También nos permite saber cuantos asientos podrían ser necesarios, así como también que otros servicios se necesitarían. También nos ayuda a identificar los paraderos cercanos que podrían ser consolidados como una estación.</a:t>
            </a:r>
          </a:p>
          <a:p>
            <a:endParaRPr lang="es-419" noProof="0" dirty="0"/>
          </a:p>
          <a:p>
            <a:r>
              <a:rPr lang="es-419" noProof="0" dirty="0"/>
              <a:t>Espaciado de las estaciones – Con respecto a esto tomamos en cuenta cuan lejos pueden caminar las personas a una estación, y ubicamos las estaciones cerca de áreas de gran actividad como por ejemplo un complejo importante de viviendas o un centro de venta al por menor. Consideramos tres escenarios para este corredor en aproximadamente un espaciado de ¼ milla, 1/3 milla  y ½ milla. </a:t>
            </a:r>
          </a:p>
          <a:p>
            <a:endParaRPr lang="es-419" noProof="0" dirty="0"/>
          </a:p>
          <a:p>
            <a:r>
              <a:rPr lang="es-419" noProof="0" dirty="0"/>
              <a:t>Uso del terreno </a:t>
            </a:r>
            <a:r>
              <a:rPr lang="en-US" dirty="0"/>
              <a:t>–</a:t>
            </a:r>
            <a:r>
              <a:rPr lang="es-419" noProof="0" dirty="0"/>
              <a:t> Para el uso del terreno consideramos tanto los desarrollos futuros planificados como los existentes para poder determinar, basados en los patrones de desarrollo, hacia donde y de donde se moviliza la gente.</a:t>
            </a:r>
          </a:p>
          <a:p>
            <a:endParaRPr lang="en-US" dirty="0"/>
          </a:p>
          <a:p>
            <a:r>
              <a:rPr lang="en-US" dirty="0" err="1"/>
              <a:t>Constructibilidad</a:t>
            </a:r>
            <a:r>
              <a:rPr lang="en-US" dirty="0"/>
              <a:t> – es una </a:t>
            </a:r>
            <a:r>
              <a:rPr lang="en-US" dirty="0" err="1"/>
              <a:t>evaluación</a:t>
            </a:r>
            <a:r>
              <a:rPr lang="en-US" dirty="0"/>
              <a:t> de </a:t>
            </a:r>
            <a:r>
              <a:rPr lang="en-US" dirty="0" err="1"/>
              <a:t>cualquier</a:t>
            </a:r>
            <a:r>
              <a:rPr lang="en-US" dirty="0"/>
              <a:t> </a:t>
            </a:r>
            <a:r>
              <a:rPr lang="en-US" dirty="0" err="1"/>
              <a:t>condición</a:t>
            </a:r>
            <a:r>
              <a:rPr lang="en-US" dirty="0"/>
              <a:t> que </a:t>
            </a:r>
            <a:r>
              <a:rPr lang="en-US" dirty="0" err="1"/>
              <a:t>puede</a:t>
            </a:r>
            <a:r>
              <a:rPr lang="en-US" dirty="0"/>
              <a:t> </a:t>
            </a:r>
            <a:r>
              <a:rPr lang="en-US" dirty="0" err="1"/>
              <a:t>hacer</a:t>
            </a:r>
            <a:r>
              <a:rPr lang="en-US" dirty="0"/>
              <a:t> que la </a:t>
            </a:r>
            <a:r>
              <a:rPr lang="en-US" dirty="0" err="1"/>
              <a:t>construcción</a:t>
            </a:r>
            <a:r>
              <a:rPr lang="en-US" dirty="0"/>
              <a:t> de una </a:t>
            </a:r>
            <a:r>
              <a:rPr lang="en-US" dirty="0" err="1"/>
              <a:t>estación</a:t>
            </a:r>
            <a:r>
              <a:rPr lang="en-US" dirty="0"/>
              <a:t> no sea </a:t>
            </a:r>
            <a:r>
              <a:rPr lang="en-US" dirty="0" err="1"/>
              <a:t>posible</a:t>
            </a:r>
            <a:r>
              <a:rPr lang="en-US" dirty="0"/>
              <a:t>. </a:t>
            </a:r>
            <a:r>
              <a:rPr lang="es-ES" sz="1200" dirty="0"/>
              <a:t>¿</a:t>
            </a:r>
            <a:r>
              <a:rPr lang="en-US" dirty="0" err="1"/>
              <a:t>Existen</a:t>
            </a:r>
            <a:r>
              <a:rPr lang="en-US" dirty="0"/>
              <a:t> </a:t>
            </a:r>
            <a:r>
              <a:rPr lang="en-US" dirty="0" err="1"/>
              <a:t>conflictos</a:t>
            </a:r>
            <a:r>
              <a:rPr lang="en-US" dirty="0"/>
              <a:t> con </a:t>
            </a:r>
            <a:r>
              <a:rPr lang="en-US" dirty="0" err="1"/>
              <a:t>propiedades</a:t>
            </a:r>
            <a:r>
              <a:rPr lang="en-US" dirty="0"/>
              <a:t> </a:t>
            </a:r>
            <a:r>
              <a:rPr lang="en-US" dirty="0" err="1"/>
              <a:t>privadas</a:t>
            </a:r>
            <a:r>
              <a:rPr lang="en-US" dirty="0"/>
              <a:t> o </a:t>
            </a:r>
            <a:r>
              <a:rPr lang="en-US" dirty="0" err="1"/>
              <a:t>servicios</a:t>
            </a:r>
            <a:r>
              <a:rPr lang="en-US" dirty="0"/>
              <a:t> </a:t>
            </a:r>
            <a:r>
              <a:rPr lang="en-US" dirty="0" err="1"/>
              <a:t>públicos</a:t>
            </a:r>
            <a:r>
              <a:rPr lang="en-US" dirty="0"/>
              <a:t> que </a:t>
            </a:r>
            <a:r>
              <a:rPr lang="en-US" dirty="0" err="1"/>
              <a:t>evitarían</a:t>
            </a:r>
            <a:r>
              <a:rPr lang="en-US" dirty="0"/>
              <a:t> la </a:t>
            </a:r>
            <a:r>
              <a:rPr lang="en-US" dirty="0" err="1"/>
              <a:t>construcción</a:t>
            </a:r>
            <a:r>
              <a:rPr lang="en-US" dirty="0"/>
              <a:t>? </a:t>
            </a:r>
          </a:p>
          <a:p>
            <a:endParaRPr lang="en-US" dirty="0"/>
          </a:p>
          <a:p>
            <a:r>
              <a:rPr lang="es-419" noProof="0" dirty="0"/>
              <a:t>Seguridad </a:t>
            </a:r>
            <a:r>
              <a:rPr lang="en-US" dirty="0"/>
              <a:t>– </a:t>
            </a:r>
            <a:r>
              <a:rPr lang="es-419" noProof="0" dirty="0"/>
              <a:t>La preocupación más grande es garantizar la seguridad de los pasajeros y otros usuarios de la carretera. Al ubicar las estaciones cerca de cruceros peatonales existentes con luces intermitentes, podemos integrar las características de seguridad ya existentes en la ruta. </a:t>
            </a:r>
          </a:p>
        </p:txBody>
      </p:sp>
      <p:sp>
        <p:nvSpPr>
          <p:cNvPr id="4" name="Slide Number Placeholder 3"/>
          <p:cNvSpPr>
            <a:spLocks noGrp="1"/>
          </p:cNvSpPr>
          <p:nvPr>
            <p:ph type="sldNum" sz="quarter" idx="5"/>
          </p:nvPr>
        </p:nvSpPr>
        <p:spPr/>
        <p:txBody>
          <a:bodyPr/>
          <a:lstStyle/>
          <a:p>
            <a:fld id="{55616330-9B5B-0840-AF03-1EF96EE1A8AA}" type="slidenum">
              <a:rPr lang="en-US" smtClean="0"/>
              <a:t>13</a:t>
            </a:fld>
            <a:endParaRPr lang="en-US"/>
          </a:p>
        </p:txBody>
      </p:sp>
    </p:spTree>
    <p:extLst>
      <p:ext uri="{BB962C8B-B14F-4D97-AF65-F5344CB8AC3E}">
        <p14:creationId xmlns:p14="http://schemas.microsoft.com/office/powerpoint/2010/main" val="150269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Esta diapositiva muestra una comparación de las opciones de espaciado de las estaciones en comparación con el servicio existente de la ruta 39.</a:t>
            </a:r>
          </a:p>
          <a:p>
            <a:endParaRPr lang="es-419" noProof="0" dirty="0"/>
          </a:p>
          <a:p>
            <a:r>
              <a:rPr lang="es-419" noProof="0" dirty="0"/>
              <a:t>Algunos aspectos destacables de esta información muestran como podemos reducir el número de estaciones y consolidar estaciones para tener un servicio más confiable y rápido.</a:t>
            </a:r>
          </a:p>
          <a:p>
            <a:endParaRPr lang="es-419" noProof="0" dirty="0"/>
          </a:p>
          <a:p>
            <a:r>
              <a:rPr lang="es-419" noProof="0" dirty="0"/>
              <a:t>También debe notarse que el espaciado de las estaciones para cada opción no es exactamente 1/4, 1/3 o ½ milla. Es variable debido a que hemos revisado las ubicaciones basados en los criterios de la diapositiva anterior. Puede ver la variabilidad en la distancia entre las estaciones en la fila de espaciado mínimo y máximo de las estaciones.  </a:t>
            </a:r>
          </a:p>
          <a:p>
            <a:endParaRPr lang="es-419" noProof="0" dirty="0"/>
          </a:p>
          <a:p>
            <a:r>
              <a:rPr lang="es-419" noProof="0" dirty="0"/>
              <a:t>Una parte de este ejercicio y la comparación con el servicio existente es para determinar si ART puede reemplazar totalmente el servicio local de bus existente o si el servicio local de bus necesitaría operar adicionalmente a ART. Para entender mejor esto, consideramos si la opción atendió la demanda existente y también capturó aproximadamente la misma área de población. </a:t>
            </a:r>
          </a:p>
          <a:p>
            <a:endParaRPr lang="es-419" noProof="0" dirty="0"/>
          </a:p>
          <a:p>
            <a:r>
              <a:rPr lang="es-419" noProof="0" dirty="0"/>
              <a:t>Como tal, estamos recomendando la opción de espaciado de 1/3 milla porque ofrece el plan más efectivo y rentable proporcionando un excelente servicio.</a:t>
            </a:r>
          </a:p>
        </p:txBody>
      </p:sp>
      <p:sp>
        <p:nvSpPr>
          <p:cNvPr id="4" name="Slide Number Placeholder 3"/>
          <p:cNvSpPr>
            <a:spLocks noGrp="1"/>
          </p:cNvSpPr>
          <p:nvPr>
            <p:ph type="sldNum" sz="quarter" idx="5"/>
          </p:nvPr>
        </p:nvSpPr>
        <p:spPr/>
        <p:txBody>
          <a:bodyPr/>
          <a:lstStyle/>
          <a:p>
            <a:fld id="{55616330-9B5B-0840-AF03-1EF96EE1A8AA}" type="slidenum">
              <a:rPr lang="en-US" smtClean="0"/>
              <a:t>14</a:t>
            </a:fld>
            <a:endParaRPr lang="en-US"/>
          </a:p>
        </p:txBody>
      </p:sp>
    </p:spTree>
    <p:extLst>
      <p:ext uri="{BB962C8B-B14F-4D97-AF65-F5344CB8AC3E}">
        <p14:creationId xmlns:p14="http://schemas.microsoft.com/office/powerpoint/2010/main" val="92641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Esta diapositiva muestra las ubicaciones propuestas de las estaciones basadas en un escenario de espaciado de 1/3 milla. Esta imagen también puede verse con más detalle en los carteles proporcionados.</a:t>
            </a:r>
          </a:p>
          <a:p>
            <a:endParaRPr lang="es-419" noProof="0" dirty="0"/>
          </a:p>
          <a:p>
            <a:r>
              <a:rPr lang="es-419" noProof="0" dirty="0"/>
              <a:t>También queremos destacar algunos de los siguientes pasos en este proceso que se relacionan con la mejor manera de conectarse desde Buford </a:t>
            </a:r>
            <a:r>
              <a:rPr lang="es-419" noProof="0" dirty="0" err="1"/>
              <a:t>Highway</a:t>
            </a:r>
            <a:r>
              <a:rPr lang="es-419" noProof="0" dirty="0"/>
              <a:t> en las estaciones del tren de Lindbergh y </a:t>
            </a:r>
            <a:r>
              <a:rPr lang="es-419" noProof="0" dirty="0" err="1"/>
              <a:t>Doraville</a:t>
            </a:r>
            <a:r>
              <a:rPr lang="es-419" noProof="0" dirty="0"/>
              <a:t>. Una meta del proyecto es mejorar el tiempo de viaje en la ruta y las mejoras en estas conexiones serán necesarias para asegurar conexiones más constantes en las estaciones del tren. Estas opciones se determinarán cuando MARTA continúe desarrollando los planes de diseño conceptual. </a:t>
            </a:r>
          </a:p>
        </p:txBody>
      </p:sp>
      <p:sp>
        <p:nvSpPr>
          <p:cNvPr id="4" name="Slide Number Placeholder 3"/>
          <p:cNvSpPr>
            <a:spLocks noGrp="1"/>
          </p:cNvSpPr>
          <p:nvPr>
            <p:ph type="sldNum" sz="quarter" idx="5"/>
          </p:nvPr>
        </p:nvSpPr>
        <p:spPr/>
        <p:txBody>
          <a:bodyPr/>
          <a:lstStyle/>
          <a:p>
            <a:fld id="{55616330-9B5B-0840-AF03-1EF96EE1A8AA}" type="slidenum">
              <a:rPr lang="en-US" smtClean="0"/>
              <a:t>15</a:t>
            </a:fld>
            <a:endParaRPr lang="en-US"/>
          </a:p>
        </p:txBody>
      </p:sp>
    </p:spTree>
    <p:extLst>
      <p:ext uri="{BB962C8B-B14F-4D97-AF65-F5344CB8AC3E}">
        <p14:creationId xmlns:p14="http://schemas.microsoft.com/office/powerpoint/2010/main" val="101205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kern="1200" dirty="0">
                <a:solidFill>
                  <a:schemeClr val="tx1"/>
                </a:solidFill>
                <a:effectLst/>
                <a:latin typeface="+mn-lt"/>
                <a:ea typeface="+mn-ea"/>
                <a:cs typeface="+mn-cs"/>
              </a:rPr>
              <a:t>Se espera finalizar el proyecto propuesto a fines del año 2024. Durante los siguientes seis meses, terminaremos la fase de diseño conceptual y pasaremos a la fase de diseño final, que tomará aproximadamente 12 meses y luego empezará la construcción.</a:t>
            </a:r>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16</a:t>
            </a:fld>
            <a:endParaRPr lang="en-US"/>
          </a:p>
        </p:txBody>
      </p:sp>
    </p:spTree>
    <p:extLst>
      <p:ext uri="{BB962C8B-B14F-4D97-AF65-F5344CB8AC3E}">
        <p14:creationId xmlns:p14="http://schemas.microsoft.com/office/powerpoint/2010/main" val="3250292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Gracias por su tiempo esta tarde. Esperamos con ansias sus preguntas y comentarios sobre este emocionante proyecto.</a:t>
            </a:r>
          </a:p>
        </p:txBody>
      </p:sp>
      <p:sp>
        <p:nvSpPr>
          <p:cNvPr id="4" name="Slide Number Placeholder 3"/>
          <p:cNvSpPr>
            <a:spLocks noGrp="1"/>
          </p:cNvSpPr>
          <p:nvPr>
            <p:ph type="sldNum" sz="quarter" idx="5"/>
          </p:nvPr>
        </p:nvSpPr>
        <p:spPr/>
        <p:txBody>
          <a:bodyPr/>
          <a:lstStyle/>
          <a:p>
            <a:fld id="{55616330-9B5B-0840-AF03-1EF96EE1A8AA}" type="slidenum">
              <a:rPr lang="en-US" smtClean="0"/>
              <a:t>17</a:t>
            </a:fld>
            <a:endParaRPr lang="en-US"/>
          </a:p>
        </p:txBody>
      </p:sp>
    </p:spTree>
    <p:extLst>
      <p:ext uri="{BB962C8B-B14F-4D97-AF65-F5344CB8AC3E}">
        <p14:creationId xmlns:p14="http://schemas.microsoft.com/office/powerpoint/2010/main" val="3520962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18</a:t>
            </a:fld>
            <a:endParaRPr lang="en-US"/>
          </a:p>
        </p:txBody>
      </p:sp>
    </p:spTree>
    <p:extLst>
      <p:ext uri="{BB962C8B-B14F-4D97-AF65-F5344CB8AC3E}">
        <p14:creationId xmlns:p14="http://schemas.microsoft.com/office/powerpoint/2010/main" val="3058493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16330-9B5B-0840-AF03-1EF96EE1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98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16330-9B5B-0840-AF03-1EF96EE1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647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Bienvenidos. Gracias por acompañarnos para aprender más sobre los planes de MARTA respecto al </a:t>
            </a:r>
            <a:r>
              <a:rPr lang="es-419" sz="1200" noProof="0" dirty="0"/>
              <a:t>Transporte Público Rápido Arterial en </a:t>
            </a:r>
            <a:r>
              <a:rPr lang="es-419" noProof="0" dirty="0"/>
              <a:t>Buford </a:t>
            </a:r>
            <a:r>
              <a:rPr lang="es-419" noProof="0" dirty="0" err="1"/>
              <a:t>Highway</a:t>
            </a:r>
            <a:r>
              <a:rPr lang="es-419" noProof="0" dirty="0"/>
              <a:t>. </a:t>
            </a:r>
          </a:p>
          <a:p>
            <a:r>
              <a:rPr lang="es-419" noProof="0" dirty="0"/>
              <a:t>Me gustaría presentar al equipo que está aquí el día de hoy. </a:t>
            </a:r>
          </a:p>
          <a:p>
            <a:endParaRPr lang="es-419" noProof="0" dirty="0"/>
          </a:p>
          <a:p>
            <a:r>
              <a:rPr lang="es-419" noProof="0" dirty="0"/>
              <a:t>&lt;&lt;Pedir a los representantes de MARTA que saluden&gt;&gt;</a:t>
            </a:r>
          </a:p>
          <a:p>
            <a:r>
              <a:rPr lang="es-419" noProof="0" dirty="0"/>
              <a:t>&lt;&lt;Pedir al equipo de consultoría que salude&gt;&gt;</a:t>
            </a:r>
          </a:p>
          <a:p>
            <a:r>
              <a:rPr lang="es-419" noProof="0" dirty="0"/>
              <a:t>&lt;&lt;Preguntar si hay algún funcionario electo que quisiera presentarse&gt;&gt;</a:t>
            </a:r>
          </a:p>
          <a:p>
            <a:endParaRPr lang="es-419" noProof="0" dirty="0"/>
          </a:p>
          <a:p>
            <a:r>
              <a:rPr lang="es-419" noProof="0" dirty="0"/>
              <a:t>Esta tarde presentaremos una descripción de ART, los antecedentes del proyecto, una vista general de los detalles del proyecto y el cronograma.</a:t>
            </a:r>
          </a:p>
        </p:txBody>
      </p:sp>
      <p:sp>
        <p:nvSpPr>
          <p:cNvPr id="4" name="Slide Number Placeholder 3"/>
          <p:cNvSpPr>
            <a:spLocks noGrp="1"/>
          </p:cNvSpPr>
          <p:nvPr>
            <p:ph type="sldNum" sz="quarter" idx="5"/>
          </p:nvPr>
        </p:nvSpPr>
        <p:spPr/>
        <p:txBody>
          <a:bodyPr/>
          <a:lstStyle/>
          <a:p>
            <a:fld id="{55616330-9B5B-0840-AF03-1EF96EE1A8AA}" type="slidenum">
              <a:rPr lang="en-US" smtClean="0"/>
              <a:t>3</a:t>
            </a:fld>
            <a:endParaRPr lang="en-US"/>
          </a:p>
        </p:txBody>
      </p:sp>
    </p:spTree>
    <p:extLst>
      <p:ext uri="{BB962C8B-B14F-4D97-AF65-F5344CB8AC3E}">
        <p14:creationId xmlns:p14="http://schemas.microsoft.com/office/powerpoint/2010/main" val="111489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Primero quisiéramos brindar contexto sobre ¿Qué es Transporte Público Rápido Arterial?</a:t>
            </a:r>
          </a:p>
          <a:p>
            <a:endParaRPr lang="es-419" noProof="0" dirty="0"/>
          </a:p>
          <a:p>
            <a:r>
              <a:rPr lang="es-419" noProof="0" dirty="0"/>
              <a:t>Transporte Público Rápido Arterial es un nuevo tipo de servicio que MARTA está implementando en la Región de Atlanta. Este tipo de servicio es usado para mejorar las operaciones de los buses en un corredor proporcionando un servicio frecuente en corredores de alto tránsito. Operará en los mismos carriles que otros transportes, tendrá buses circulando cada 10 minutos o menos, estará coordinado con los semáforos para reducir las demoras del horario. Además, podría haber opciones para que los buses eviten el tráfico usando un carril alterno. </a:t>
            </a:r>
          </a:p>
        </p:txBody>
      </p:sp>
      <p:sp>
        <p:nvSpPr>
          <p:cNvPr id="4" name="Slide Number Placeholder 3"/>
          <p:cNvSpPr>
            <a:spLocks noGrp="1"/>
          </p:cNvSpPr>
          <p:nvPr>
            <p:ph type="sldNum" sz="quarter" idx="5"/>
          </p:nvPr>
        </p:nvSpPr>
        <p:spPr/>
        <p:txBody>
          <a:bodyPr/>
          <a:lstStyle/>
          <a:p>
            <a:fld id="{55616330-9B5B-0840-AF03-1EF96EE1A8AA}" type="slidenum">
              <a:rPr lang="en-US" smtClean="0"/>
              <a:t>4</a:t>
            </a:fld>
            <a:endParaRPr lang="en-US"/>
          </a:p>
        </p:txBody>
      </p:sp>
    </p:spTree>
    <p:extLst>
      <p:ext uri="{BB962C8B-B14F-4D97-AF65-F5344CB8AC3E}">
        <p14:creationId xmlns:p14="http://schemas.microsoft.com/office/powerpoint/2010/main" val="401388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Las Estaciones ART tendrán servicios superiores a los de un paradero típico de bus e incluirán los siguientes aspectos:</a:t>
            </a:r>
          </a:p>
          <a:p>
            <a:r>
              <a:rPr lang="es-419" noProof="0" dirty="0"/>
              <a:t>Áreas de espera protegidas</a:t>
            </a:r>
          </a:p>
          <a:p>
            <a:r>
              <a:rPr lang="es-419" noProof="0" dirty="0"/>
              <a:t>Información en tiempo real – Esto le permitirá saber la hora de llegada de su próximo bus</a:t>
            </a:r>
          </a:p>
          <a:p>
            <a:r>
              <a:rPr lang="es-419" noProof="0" dirty="0"/>
              <a:t>Venta de </a:t>
            </a:r>
            <a:r>
              <a:rPr lang="es-419" noProof="0" dirty="0" err="1"/>
              <a:t>Breeze</a:t>
            </a:r>
            <a:r>
              <a:rPr lang="es-419" noProof="0" dirty="0"/>
              <a:t> – para comprar boletos – Estará en los lugares con mayor número de usuarios </a:t>
            </a:r>
          </a:p>
          <a:p>
            <a:r>
              <a:rPr lang="es-419" noProof="0" dirty="0"/>
              <a:t>Asientos</a:t>
            </a:r>
          </a:p>
          <a:p>
            <a:r>
              <a:rPr lang="es-419" noProof="0" dirty="0"/>
              <a:t>Iluminación</a:t>
            </a:r>
          </a:p>
          <a:p>
            <a:r>
              <a:rPr lang="es-419" noProof="0" dirty="0"/>
              <a:t>Y contenedores de basura</a:t>
            </a:r>
          </a:p>
          <a:p>
            <a:endParaRPr lang="es-419" noProof="0" dirty="0"/>
          </a:p>
          <a:p>
            <a:r>
              <a:rPr lang="es-419" noProof="0" dirty="0"/>
              <a:t>Además de estos servicios hay otros opcionales que se están considerando:</a:t>
            </a:r>
          </a:p>
          <a:p>
            <a:r>
              <a:rPr lang="es-419" noProof="0" dirty="0"/>
              <a:t>Cabinas telefónicas</a:t>
            </a:r>
          </a:p>
          <a:p>
            <a:r>
              <a:rPr lang="es-419" noProof="0" dirty="0"/>
              <a:t>Cámaras de seguridad</a:t>
            </a:r>
          </a:p>
          <a:p>
            <a:r>
              <a:rPr lang="es-419" noProof="0" dirty="0"/>
              <a:t>Almacén para bicicletas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5616330-9B5B-0840-AF03-1EF96EE1A8AA}" type="slidenum">
              <a:rPr lang="en-US" smtClean="0"/>
              <a:t>5</a:t>
            </a:fld>
            <a:endParaRPr lang="en-US"/>
          </a:p>
        </p:txBody>
      </p:sp>
    </p:spTree>
    <p:extLst>
      <p:ext uri="{BB962C8B-B14F-4D97-AF65-F5344CB8AC3E}">
        <p14:creationId xmlns:p14="http://schemas.microsoft.com/office/powerpoint/2010/main" val="419032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En esta diapositiva se aprecia como podría lucir una estación y se destaca algunos de los servicios que podrían estar incluidos.</a:t>
            </a:r>
          </a:p>
          <a:p>
            <a:endParaRPr lang="es-419" noProof="0" dirty="0"/>
          </a:p>
          <a:p>
            <a:r>
              <a:rPr lang="es-419" noProof="0" dirty="0"/>
              <a:t>La seguridad es una prioridad cuando planificamos alguna estación, y estas estaciones estarán conectadas a veredas y se ubicarán cerca de cruceros peatonales para brindar un acceso seguro a ART.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5616330-9B5B-0840-AF03-1EF96EE1A8AA}" type="slidenum">
              <a:rPr lang="en-US" smtClean="0"/>
              <a:t>6</a:t>
            </a:fld>
            <a:endParaRPr lang="en-US"/>
          </a:p>
        </p:txBody>
      </p:sp>
    </p:spTree>
    <p:extLst>
      <p:ext uri="{BB962C8B-B14F-4D97-AF65-F5344CB8AC3E}">
        <p14:creationId xmlns:p14="http://schemas.microsoft.com/office/powerpoint/2010/main" val="217390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La diapositiva anterior mostró una representación de como podría lucir la estación, pero también queremos compartir algunos ejemplos de ART en la vida real.</a:t>
            </a:r>
          </a:p>
          <a:p>
            <a:endParaRPr lang="es-419" noProof="0" dirty="0"/>
          </a:p>
          <a:p>
            <a:r>
              <a:rPr lang="es-419" noProof="0" dirty="0"/>
              <a:t>Estos ejemplos muestran la variabilidad que se puede tener con el diseño del paradero, las diferentes opciones para mostrar la información y los diferentes estilos </a:t>
            </a:r>
            <a:r>
              <a:rPr lang="es-419" sz="1200" kern="1200" noProof="0" dirty="0">
                <a:solidFill>
                  <a:schemeClr val="tx1"/>
                </a:solidFill>
                <a:latin typeface="+mn-lt"/>
                <a:ea typeface="+mn-ea"/>
                <a:cs typeface="+mn-cs"/>
              </a:rPr>
              <a:t>de paneles en </a:t>
            </a:r>
            <a:r>
              <a:rPr lang="es-419" noProof="0" dirty="0"/>
              <a:t>la estación. </a:t>
            </a:r>
          </a:p>
          <a:p>
            <a:r>
              <a:rPr lang="es-419" noProof="0" dirty="0"/>
              <a:t>A medida que MARTA pase de esta fase al diseño final, se desarrollarán más detalles en el estilo de la estación.</a:t>
            </a:r>
          </a:p>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7</a:t>
            </a:fld>
            <a:endParaRPr lang="en-US"/>
          </a:p>
        </p:txBody>
      </p:sp>
    </p:spTree>
    <p:extLst>
      <p:ext uri="{BB962C8B-B14F-4D97-AF65-F5344CB8AC3E}">
        <p14:creationId xmlns:p14="http://schemas.microsoft.com/office/powerpoint/2010/main" val="379619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El motivo por el cual MARTA está implementando el servicio ART en este corredor es debido a los beneficios que puede proporcionar al sistema y a los usuarios.</a:t>
            </a:r>
          </a:p>
          <a:p>
            <a:endParaRPr lang="es-419" noProof="0" dirty="0"/>
          </a:p>
          <a:p>
            <a:r>
              <a:rPr lang="es-419" noProof="0" dirty="0"/>
              <a:t>ART puede tener embarques más rápidos debido a los cambios en la forma de recolección de boletos y al embarque más fácil en la estación. Embarque más rápido significa que el bus perderá menos tiempo en cada parada y podrá mantener mejor el horario.</a:t>
            </a:r>
          </a:p>
          <a:p>
            <a:endParaRPr lang="es-419" noProof="0" dirty="0"/>
          </a:p>
          <a:p>
            <a:r>
              <a:rPr lang="es-419" noProof="0" dirty="0"/>
              <a:t>En general el tiempo de viaje puede ser reducido debido a la consolidación de estaciones y a la mejor coordinación con los semáforos que mejora el flujo del bus en el corredor. </a:t>
            </a:r>
          </a:p>
          <a:p>
            <a:endParaRPr lang="es-419" noProof="0" dirty="0"/>
          </a:p>
          <a:p>
            <a:r>
              <a:rPr lang="es-419" noProof="0" dirty="0"/>
              <a:t>Las estaciones estarán bien dirigidas y conectadas a la red de peatones lo que mejorará toda la seguridad.</a:t>
            </a:r>
          </a:p>
          <a:p>
            <a:endParaRPr lang="es-419" noProof="0" dirty="0"/>
          </a:p>
          <a:p>
            <a:r>
              <a:rPr lang="es-419" noProof="0" dirty="0"/>
              <a:t>Cuando los buses tengan menos tiempo sin usar en las estaciones, se reducirá las emisiones generales lo cual es mejor para la calidad de aire. Además, MARTA constantemente se enfoca en reducir el impacto ambiental al usar vehículos de gas natural y eléctricos</a:t>
            </a:r>
            <a:r>
              <a:rPr lang="en-US" dirty="0"/>
              <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5616330-9B5B-0840-AF03-1EF96EE1A8AA}" type="slidenum">
              <a:rPr lang="en-US" smtClean="0"/>
              <a:t>8</a:t>
            </a:fld>
            <a:endParaRPr lang="en-US"/>
          </a:p>
        </p:txBody>
      </p:sp>
    </p:spTree>
    <p:extLst>
      <p:ext uri="{BB962C8B-B14F-4D97-AF65-F5344CB8AC3E}">
        <p14:creationId xmlns:p14="http://schemas.microsoft.com/office/powerpoint/2010/main" val="3959976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Ahora que hemos hablado sobre lo que es ART, nos gustaría darles algunos antecedentes sobre el proyecto. </a:t>
            </a:r>
          </a:p>
          <a:p>
            <a:endParaRPr lang="es-419" noProof="0" dirty="0"/>
          </a:p>
          <a:p>
            <a:r>
              <a:rPr lang="es-419" noProof="0" dirty="0"/>
              <a:t>Transporte Público Rápido Arterial ha sido reconocido en varios esfuerzos de planeación previos como un tipo de servicio beneficioso en los corredores de transporte público que tienen gran demanda. Recientemente, este proyecto y otro proyecto en el Condado de </a:t>
            </a:r>
            <a:r>
              <a:rPr lang="es-419" noProof="0" dirty="0" err="1"/>
              <a:t>Dekalb</a:t>
            </a:r>
            <a:r>
              <a:rPr lang="es-419" noProof="0" dirty="0"/>
              <a:t>, Candler Road, fueron reconocidos en el Plan Maestro de Transporte Público del Condado de </a:t>
            </a:r>
            <a:r>
              <a:rPr lang="es-419" noProof="0" dirty="0" err="1"/>
              <a:t>Dekalb</a:t>
            </a:r>
            <a:r>
              <a:rPr lang="es-419" noProof="0" dirty="0"/>
              <a:t> que fue completado en el 2019. </a:t>
            </a:r>
          </a:p>
          <a:p>
            <a:endParaRPr lang="es-419" noProof="0" dirty="0"/>
          </a:p>
          <a:p>
            <a:r>
              <a:rPr lang="es-419" noProof="0" dirty="0"/>
              <a:t>La buena noticia respecto a estos proyectos es que existe el financiamiento local que permitirá construir estos proyectos a más tardar en el 2024. Ese financiamiento llegó a estar disponible a través de la legislación referida como “Enmienda 15” (15</a:t>
            </a:r>
            <a:r>
              <a:rPr lang="es-419" baseline="30000" noProof="0" dirty="0"/>
              <a:t>th</a:t>
            </a:r>
            <a:r>
              <a:rPr lang="es-419" noProof="0" dirty="0"/>
              <a:t> </a:t>
            </a:r>
            <a:r>
              <a:rPr lang="es-419" noProof="0" dirty="0" err="1"/>
              <a:t>Amendment</a:t>
            </a:r>
            <a:r>
              <a:rPr lang="es-419" noProof="0" dirty="0"/>
              <a:t>). El impuesto sobre las ventas de un centavo de MARTA habría cambiado a medio centavo en la 2047. La “Enmienda 15” lo mantiene en un centavo a través de la 2057. Esto genera más ingreso del previsto previamente y permite que MARTA tenga mejores opciones para garantizar los fondos necesarios para realizar estos proyectos.</a:t>
            </a:r>
          </a:p>
          <a:p>
            <a:endParaRPr lang="es-419" noProof="0" dirty="0"/>
          </a:p>
          <a:p>
            <a:r>
              <a:rPr lang="es-419" noProof="0" dirty="0"/>
              <a:t>El trabajo que MARTA está haciendo actualmente es desarrollar los diseños conceptuales de la estación correspondiente a Buford </a:t>
            </a:r>
            <a:r>
              <a:rPr lang="es-419" noProof="0" dirty="0" err="1"/>
              <a:t>Highway</a:t>
            </a:r>
            <a:r>
              <a:rPr lang="es-419" noProof="0" dirty="0"/>
              <a:t>, reunirse con grupos de interés clave y con el público como ahora que estamos conversando sobre el proyecto, y coordinar con el Departamento de Transporte de Georgia. Como Buford </a:t>
            </a:r>
            <a:r>
              <a:rPr lang="es-419" noProof="0" dirty="0" err="1"/>
              <a:t>Highway</a:t>
            </a:r>
            <a:r>
              <a:rPr lang="es-419" noProof="0" dirty="0"/>
              <a:t> es una ruta estatal, MARTA y GDOT trabajarán juntos en cualquier cambio de la calzada. Especialmente con la programación de semáforos para facilitar las operaciones de los buses.  </a:t>
            </a:r>
          </a:p>
        </p:txBody>
      </p:sp>
      <p:sp>
        <p:nvSpPr>
          <p:cNvPr id="4" name="Slide Number Placeholder 3"/>
          <p:cNvSpPr>
            <a:spLocks noGrp="1"/>
          </p:cNvSpPr>
          <p:nvPr>
            <p:ph type="sldNum" sz="quarter" idx="5"/>
          </p:nvPr>
        </p:nvSpPr>
        <p:spPr/>
        <p:txBody>
          <a:bodyPr/>
          <a:lstStyle/>
          <a:p>
            <a:fld id="{55616330-9B5B-0840-AF03-1EF96EE1A8AA}" type="slidenum">
              <a:rPr lang="en-US" smtClean="0"/>
              <a:t>9</a:t>
            </a:fld>
            <a:endParaRPr lang="en-US"/>
          </a:p>
        </p:txBody>
      </p:sp>
    </p:spTree>
    <p:extLst>
      <p:ext uri="{BB962C8B-B14F-4D97-AF65-F5344CB8AC3E}">
        <p14:creationId xmlns:p14="http://schemas.microsoft.com/office/powerpoint/2010/main" val="3364482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BC437-1B36-2A41-A4EE-79B97F7C4E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79300" cy="2286000"/>
          </a:xfrm>
          <a:prstGeom prst="rect">
            <a:avLst/>
          </a:prstGeom>
        </p:spPr>
      </p:pic>
      <p:sp>
        <p:nvSpPr>
          <p:cNvPr id="2" name="Title 1">
            <a:extLst>
              <a:ext uri="{FF2B5EF4-FFF2-40B4-BE49-F238E27FC236}">
                <a16:creationId xmlns:a16="http://schemas.microsoft.com/office/drawing/2014/main" id="{AD982CAE-86E9-514D-8BBF-B4E96DBC2D60}"/>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04DA1ADA-EB87-C348-A97C-9BA185CC789B}"/>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Picture Placeholder 12">
            <a:extLst>
              <a:ext uri="{FF2B5EF4-FFF2-40B4-BE49-F238E27FC236}">
                <a16:creationId xmlns:a16="http://schemas.microsoft.com/office/drawing/2014/main" id="{999EE2CA-2E30-7E48-BC6A-F19B35888147}"/>
              </a:ext>
            </a:extLst>
          </p:cNvPr>
          <p:cNvSpPr>
            <a:spLocks noGrp="1"/>
          </p:cNvSpPr>
          <p:nvPr>
            <p:ph type="pic" sz="quarter" idx="13" hasCustomPrompt="1"/>
          </p:nvPr>
        </p:nvSpPr>
        <p:spPr>
          <a:xfrm>
            <a:off x="0" y="2273808"/>
            <a:ext cx="6167998" cy="4584192"/>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65409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80C65C0-3EBC-3741-AA26-9EAD834AFD5C}"/>
              </a:ext>
            </a:extLst>
          </p:cNvPr>
          <p:cNvSpPr>
            <a:spLocks noGrp="1"/>
          </p:cNvSpPr>
          <p:nvPr>
            <p:ph type="dt" sz="half" idx="16"/>
          </p:nvPr>
        </p:nvSpPr>
        <p:spPr/>
        <p:txBody>
          <a:bodyPr/>
          <a:lstStyle/>
          <a:p>
            <a:pPr algn="l"/>
            <a:fld id="{E8A504D4-12FC-E546-8595-799F1C422E11}" type="datetime4">
              <a:rPr lang="en-US" smtClean="0"/>
              <a:pPr algn="l"/>
              <a:t>June 24, 2022</a:t>
            </a:fld>
            <a:endParaRPr lang="en-US"/>
          </a:p>
        </p:txBody>
      </p:sp>
      <p:sp>
        <p:nvSpPr>
          <p:cNvPr id="6" name="Footer Placeholder 5">
            <a:extLst>
              <a:ext uri="{FF2B5EF4-FFF2-40B4-BE49-F238E27FC236}">
                <a16:creationId xmlns:a16="http://schemas.microsoft.com/office/drawing/2014/main" id="{2013BCDE-E096-404F-AF2E-5AA6CE4B3344}"/>
              </a:ext>
            </a:extLst>
          </p:cNvPr>
          <p:cNvSpPr>
            <a:spLocks noGrp="1"/>
          </p:cNvSpPr>
          <p:nvPr>
            <p:ph type="ftr" sz="quarter" idx="17"/>
          </p:nvPr>
        </p:nvSpPr>
        <p:spPr/>
        <p:txBody>
          <a:bodyPr/>
          <a:lstStyle/>
          <a:p>
            <a:endParaRPr lang="en-US" sz="1000"/>
          </a:p>
        </p:txBody>
      </p:sp>
      <p:sp>
        <p:nvSpPr>
          <p:cNvPr id="9" name="Slide Number Placeholder 8">
            <a:extLst>
              <a:ext uri="{FF2B5EF4-FFF2-40B4-BE49-F238E27FC236}">
                <a16:creationId xmlns:a16="http://schemas.microsoft.com/office/drawing/2014/main" id="{FCE63F2D-5CD2-404C-A8BF-0ADDC20EC746}"/>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05009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F9816910-BF68-C645-BA0E-B392722D1602}"/>
              </a:ext>
            </a:extLst>
          </p:cNvPr>
          <p:cNvSpPr>
            <a:spLocks noGrp="1"/>
          </p:cNvSpPr>
          <p:nvPr>
            <p:ph type="dt" sz="half" idx="17"/>
          </p:nvPr>
        </p:nvSpPr>
        <p:spPr/>
        <p:txBody>
          <a:bodyPr/>
          <a:lstStyle/>
          <a:p>
            <a:pPr algn="l"/>
            <a:fld id="{E8A504D4-12FC-E546-8595-799F1C422E11}" type="datetime4">
              <a:rPr lang="en-US" smtClean="0"/>
              <a:pPr algn="l"/>
              <a:t>June 24, 2022</a:t>
            </a:fld>
            <a:endParaRPr lang="en-US"/>
          </a:p>
        </p:txBody>
      </p: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63435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4" name="Date Placeholder 3">
            <a:extLst>
              <a:ext uri="{FF2B5EF4-FFF2-40B4-BE49-F238E27FC236}">
                <a16:creationId xmlns:a16="http://schemas.microsoft.com/office/drawing/2014/main" id="{F8B79AAD-043D-B149-BE06-858566BB0818}"/>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5" name="Footer Placeholder 4">
            <a:extLst>
              <a:ext uri="{FF2B5EF4-FFF2-40B4-BE49-F238E27FC236}">
                <a16:creationId xmlns:a16="http://schemas.microsoft.com/office/drawing/2014/main" id="{087A5EA3-6C47-5A44-8662-8E5900FDA3CA}"/>
              </a:ext>
            </a:extLst>
          </p:cNvPr>
          <p:cNvSpPr>
            <a:spLocks noGrp="1"/>
          </p:cNvSpPr>
          <p:nvPr>
            <p:ph type="ftr" sz="quarter" idx="11"/>
          </p:nvPr>
        </p:nvSpPr>
        <p:spPr/>
        <p:txBody>
          <a:bodyPr/>
          <a:lstStyle/>
          <a:p>
            <a:endParaRPr lang="en-US" sz="1000"/>
          </a:p>
        </p:txBody>
      </p:sp>
      <p:sp>
        <p:nvSpPr>
          <p:cNvPr id="6" name="Slide Number Placeholder 5">
            <a:extLst>
              <a:ext uri="{FF2B5EF4-FFF2-40B4-BE49-F238E27FC236}">
                <a16:creationId xmlns:a16="http://schemas.microsoft.com/office/drawing/2014/main" id="{62647EC2-682A-1943-95E4-57B9D86642CE}"/>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43716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D7A02A-420A-3640-86BB-AEAB1861D2CC}"/>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4" name="Footer Placeholder 3">
            <a:extLst>
              <a:ext uri="{FF2B5EF4-FFF2-40B4-BE49-F238E27FC236}">
                <a16:creationId xmlns:a16="http://schemas.microsoft.com/office/drawing/2014/main" id="{6396292D-AEDD-1C41-A030-DA9D7FD38A60}"/>
              </a:ext>
            </a:extLst>
          </p:cNvPr>
          <p:cNvSpPr>
            <a:spLocks noGrp="1"/>
          </p:cNvSpPr>
          <p:nvPr>
            <p:ph type="ftr" sz="quarter" idx="11"/>
          </p:nvPr>
        </p:nvSpPr>
        <p:spPr/>
        <p:txBody>
          <a:bodyPr/>
          <a:lstStyle/>
          <a:p>
            <a:endParaRPr lang="en-US" sz="1000"/>
          </a:p>
        </p:txBody>
      </p:sp>
      <p:sp>
        <p:nvSpPr>
          <p:cNvPr id="5" name="Slide Number Placeholder 4">
            <a:extLst>
              <a:ext uri="{FF2B5EF4-FFF2-40B4-BE49-F238E27FC236}">
                <a16:creationId xmlns:a16="http://schemas.microsoft.com/office/drawing/2014/main" id="{FAD26CA5-846D-0E4E-A11F-EDB804BC2F8C}"/>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28582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5" name="Date Placeholder 4">
            <a:extLst>
              <a:ext uri="{FF2B5EF4-FFF2-40B4-BE49-F238E27FC236}">
                <a16:creationId xmlns:a16="http://schemas.microsoft.com/office/drawing/2014/main" id="{4933A2CC-48BC-3E49-82C9-BE6E5A361FCD}"/>
              </a:ext>
            </a:extLst>
          </p:cNvPr>
          <p:cNvSpPr>
            <a:spLocks noGrp="1"/>
          </p:cNvSpPr>
          <p:nvPr>
            <p:ph type="dt" sz="half" idx="14"/>
          </p:nvPr>
        </p:nvSpPr>
        <p:spPr/>
        <p:txBody>
          <a:bodyPr/>
          <a:lstStyle/>
          <a:p>
            <a:pPr algn="l"/>
            <a:fld id="{E8A504D4-12FC-E546-8595-799F1C422E11}" type="datetime4">
              <a:rPr lang="en-US" smtClean="0"/>
              <a:pPr algn="l"/>
              <a:t>June 24, 2022</a:t>
            </a:fld>
            <a:endParaRPr lang="en-US"/>
          </a:p>
        </p:txBody>
      </p:sp>
      <p:sp>
        <p:nvSpPr>
          <p:cNvPr id="6" name="Footer Placeholder 5">
            <a:extLst>
              <a:ext uri="{FF2B5EF4-FFF2-40B4-BE49-F238E27FC236}">
                <a16:creationId xmlns:a16="http://schemas.microsoft.com/office/drawing/2014/main" id="{8CA58391-0E26-6F40-8D1A-9475607A3B1D}"/>
              </a:ext>
            </a:extLst>
          </p:cNvPr>
          <p:cNvSpPr>
            <a:spLocks noGrp="1"/>
          </p:cNvSpPr>
          <p:nvPr>
            <p:ph type="ftr" sz="quarter" idx="15"/>
          </p:nvPr>
        </p:nvSpPr>
        <p:spPr/>
        <p:txBody>
          <a:bodyPr/>
          <a:lstStyle/>
          <a:p>
            <a:endParaRPr lang="en-US" sz="1000"/>
          </a:p>
        </p:txBody>
      </p:sp>
      <p:sp>
        <p:nvSpPr>
          <p:cNvPr id="7" name="Slide Number Placeholder 6">
            <a:extLst>
              <a:ext uri="{FF2B5EF4-FFF2-40B4-BE49-F238E27FC236}">
                <a16:creationId xmlns:a16="http://schemas.microsoft.com/office/drawing/2014/main" id="{C357CAA4-F8FB-9042-ABF2-C7200DCC4EA4}"/>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94592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4" name="Date Placeholder 3">
            <a:extLst>
              <a:ext uri="{FF2B5EF4-FFF2-40B4-BE49-F238E27FC236}">
                <a16:creationId xmlns:a16="http://schemas.microsoft.com/office/drawing/2014/main" id="{A3EBBA66-3CFD-6F4D-93CD-A304F04AF7D5}"/>
              </a:ext>
            </a:extLst>
          </p:cNvPr>
          <p:cNvSpPr>
            <a:spLocks noGrp="1"/>
          </p:cNvSpPr>
          <p:nvPr>
            <p:ph type="dt" sz="half" idx="15"/>
          </p:nvPr>
        </p:nvSpPr>
        <p:spPr/>
        <p:txBody>
          <a:bodyPr/>
          <a:lstStyle/>
          <a:p>
            <a:pPr algn="l"/>
            <a:fld id="{E8A504D4-12FC-E546-8595-799F1C422E11}" type="datetime4">
              <a:rPr lang="en-US" smtClean="0"/>
              <a:pPr algn="l"/>
              <a:t>June 24, 2022</a:t>
            </a:fld>
            <a:endParaRPr lang="en-US"/>
          </a:p>
        </p:txBody>
      </p:sp>
      <p:sp>
        <p:nvSpPr>
          <p:cNvPr id="5" name="Footer Placeholder 4">
            <a:extLst>
              <a:ext uri="{FF2B5EF4-FFF2-40B4-BE49-F238E27FC236}">
                <a16:creationId xmlns:a16="http://schemas.microsoft.com/office/drawing/2014/main" id="{E5FFA479-6C69-914F-B328-DFA290BECEEB}"/>
              </a:ext>
            </a:extLst>
          </p:cNvPr>
          <p:cNvSpPr>
            <a:spLocks noGrp="1"/>
          </p:cNvSpPr>
          <p:nvPr>
            <p:ph type="ftr" sz="quarter" idx="16"/>
          </p:nvPr>
        </p:nvSpPr>
        <p:spPr/>
        <p:txBody>
          <a:bodyPr/>
          <a:lstStyle/>
          <a:p>
            <a:endParaRPr lang="en-US" sz="1000"/>
          </a:p>
        </p:txBody>
      </p:sp>
      <p:sp>
        <p:nvSpPr>
          <p:cNvPr id="6" name="Slide Number Placeholder 5">
            <a:extLst>
              <a:ext uri="{FF2B5EF4-FFF2-40B4-BE49-F238E27FC236}">
                <a16:creationId xmlns:a16="http://schemas.microsoft.com/office/drawing/2014/main" id="{AC93FE46-1DDB-AD4C-BDC3-FAEC034BD447}"/>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12397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800289F4-BB57-D842-B897-B7B09F8C280A}"/>
              </a:ext>
            </a:extLst>
          </p:cNvPr>
          <p:cNvSpPr>
            <a:spLocks noGrp="1"/>
          </p:cNvSpPr>
          <p:nvPr>
            <p:ph type="dt" sz="half" idx="16"/>
          </p:nvPr>
        </p:nvSpPr>
        <p:spPr/>
        <p:txBody>
          <a:bodyPr/>
          <a:lstStyle/>
          <a:p>
            <a:pPr algn="l"/>
            <a:fld id="{E8A504D4-12FC-E546-8595-799F1C422E11}" type="datetime4">
              <a:rPr lang="en-US" smtClean="0"/>
              <a:pPr algn="l"/>
              <a:t>June 24, 2022</a:t>
            </a:fld>
            <a:endParaRPr lang="en-US"/>
          </a:p>
        </p:txBody>
      </p:sp>
      <p:sp>
        <p:nvSpPr>
          <p:cNvPr id="6" name="Footer Placeholder 5">
            <a:extLst>
              <a:ext uri="{FF2B5EF4-FFF2-40B4-BE49-F238E27FC236}">
                <a16:creationId xmlns:a16="http://schemas.microsoft.com/office/drawing/2014/main" id="{15424257-CE29-7E41-9C64-72B17CE43E8C}"/>
              </a:ext>
            </a:extLst>
          </p:cNvPr>
          <p:cNvSpPr>
            <a:spLocks noGrp="1"/>
          </p:cNvSpPr>
          <p:nvPr>
            <p:ph type="ftr" sz="quarter" idx="17"/>
          </p:nvPr>
        </p:nvSpPr>
        <p:spPr/>
        <p:txBody>
          <a:bodyPr/>
          <a:lstStyle/>
          <a:p>
            <a:endParaRPr lang="en-US" sz="1000"/>
          </a:p>
        </p:txBody>
      </p:sp>
      <p:sp>
        <p:nvSpPr>
          <p:cNvPr id="9" name="Slide Number Placeholder 8">
            <a:extLst>
              <a:ext uri="{FF2B5EF4-FFF2-40B4-BE49-F238E27FC236}">
                <a16:creationId xmlns:a16="http://schemas.microsoft.com/office/drawing/2014/main" id="{25A09E0D-92BA-654D-A01E-71ED741EDDCE}"/>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236251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D0DDEEDF-358E-0044-96DD-A517709A55B5}"/>
              </a:ext>
            </a:extLst>
          </p:cNvPr>
          <p:cNvSpPr>
            <a:spLocks noGrp="1"/>
          </p:cNvSpPr>
          <p:nvPr>
            <p:ph type="dt" sz="half" idx="17"/>
          </p:nvPr>
        </p:nvSpPr>
        <p:spPr/>
        <p:txBody>
          <a:bodyPr/>
          <a:lstStyle/>
          <a:p>
            <a:pPr algn="l"/>
            <a:fld id="{E8A504D4-12FC-E546-8595-799F1C422E11}" type="datetime4">
              <a:rPr lang="en-US" smtClean="0"/>
              <a:pPr algn="l"/>
              <a:t>June 24, 2022</a:t>
            </a:fld>
            <a:endParaRPr lang="en-US"/>
          </a:p>
        </p:txBody>
      </p:sp>
      <p:sp>
        <p:nvSpPr>
          <p:cNvPr id="12" name="Footer Placeholder 11">
            <a:extLst>
              <a:ext uri="{FF2B5EF4-FFF2-40B4-BE49-F238E27FC236}">
                <a16:creationId xmlns:a16="http://schemas.microsoft.com/office/drawing/2014/main" id="{89FD39DB-3361-894B-9399-83E6883DFF0B}"/>
              </a:ext>
            </a:extLst>
          </p:cNvPr>
          <p:cNvSpPr>
            <a:spLocks noGrp="1"/>
          </p:cNvSpPr>
          <p:nvPr>
            <p:ph type="ftr" sz="quarter" idx="18"/>
          </p:nvPr>
        </p:nvSpPr>
        <p:spPr/>
        <p:txBody>
          <a:bodyPr/>
          <a:lstStyle/>
          <a:p>
            <a:endParaRPr lang="en-US" sz="1000"/>
          </a:p>
        </p:txBody>
      </p:sp>
      <p:sp>
        <p:nvSpPr>
          <p:cNvPr id="13" name="Slide Number Placeholder 12">
            <a:extLst>
              <a:ext uri="{FF2B5EF4-FFF2-40B4-BE49-F238E27FC236}">
                <a16:creationId xmlns:a16="http://schemas.microsoft.com/office/drawing/2014/main" id="{E9B7836D-72F7-974E-B7E4-45F6D988DB5C}"/>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93481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4" name="Date Placeholder 3">
            <a:extLst>
              <a:ext uri="{FF2B5EF4-FFF2-40B4-BE49-F238E27FC236}">
                <a16:creationId xmlns:a16="http://schemas.microsoft.com/office/drawing/2014/main" id="{7B3F13EC-3FFC-5445-AAD6-8E7703788C44}"/>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4587B64F-1A6F-714B-B2A5-BB1BD0259E66}"/>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DF87E805-1743-504D-9BC4-83700CAD0F7C}"/>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2038831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D62B33-36BC-CC40-9DD1-5B1E243D74CD}"/>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222816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0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EFCD8F19-02DA-2548-BEF7-25BB8457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2" y="0"/>
            <a:ext cx="12179300" cy="6858000"/>
          </a:xfrm>
          <a:prstGeom prst="rect">
            <a:avLst/>
          </a:prstGeom>
        </p:spPr>
      </p:pic>
      <p:sp>
        <p:nvSpPr>
          <p:cNvPr id="10" name="Title 1">
            <a:extLst>
              <a:ext uri="{FF2B5EF4-FFF2-40B4-BE49-F238E27FC236}">
                <a16:creationId xmlns:a16="http://schemas.microsoft.com/office/drawing/2014/main" id="{4E17B22F-91A1-7C43-935B-F737EE465454}"/>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11" name="Subtitle 2">
            <a:extLst>
              <a:ext uri="{FF2B5EF4-FFF2-40B4-BE49-F238E27FC236}">
                <a16:creationId xmlns:a16="http://schemas.microsoft.com/office/drawing/2014/main" id="{4FADCEB3-932B-454F-8044-02BEB4EA3A21}"/>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45910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5" name="Date Placeholder 4">
            <a:extLst>
              <a:ext uri="{FF2B5EF4-FFF2-40B4-BE49-F238E27FC236}">
                <a16:creationId xmlns:a16="http://schemas.microsoft.com/office/drawing/2014/main" id="{EB44A0FF-6EE8-F54B-A5CF-A5E6BCF600AE}"/>
              </a:ext>
            </a:extLst>
          </p:cNvPr>
          <p:cNvSpPr>
            <a:spLocks noGrp="1"/>
          </p:cNvSpPr>
          <p:nvPr>
            <p:ph type="dt" sz="half" idx="14"/>
          </p:nvPr>
        </p:nvSpPr>
        <p:spPr/>
        <p:txBody>
          <a:bodyPr/>
          <a:lstStyle/>
          <a:p>
            <a:pPr algn="l"/>
            <a:fld id="{E8A504D4-12FC-E546-8595-799F1C422E11}" type="datetime4">
              <a:rPr lang="en-US" smtClean="0"/>
              <a:pPr algn="l"/>
              <a:t>June 24, 2022</a:t>
            </a:fld>
            <a:endParaRPr lang="en-US"/>
          </a:p>
        </p:txBody>
      </p:sp>
      <p:sp>
        <p:nvSpPr>
          <p:cNvPr id="7" name="Slide Number Placeholder 6">
            <a:extLst>
              <a:ext uri="{FF2B5EF4-FFF2-40B4-BE49-F238E27FC236}">
                <a16:creationId xmlns:a16="http://schemas.microsoft.com/office/drawing/2014/main" id="{133DB04B-6F69-E14B-9E3B-8AAEDC71FDB2}"/>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
        <p:nvSpPr>
          <p:cNvPr id="8" name="Footer Placeholder 7">
            <a:extLst>
              <a:ext uri="{FF2B5EF4-FFF2-40B4-BE49-F238E27FC236}">
                <a16:creationId xmlns:a16="http://schemas.microsoft.com/office/drawing/2014/main" id="{DAFB24E3-27FD-4A40-80C1-382134D60238}"/>
              </a:ext>
            </a:extLst>
          </p:cNvPr>
          <p:cNvSpPr>
            <a:spLocks noGrp="1"/>
          </p:cNvSpPr>
          <p:nvPr>
            <p:ph type="ftr" sz="quarter" idx="17"/>
          </p:nvPr>
        </p:nvSpPr>
        <p:spPr/>
        <p:txBody>
          <a:bodyPr/>
          <a:lstStyle/>
          <a:p>
            <a:endParaRPr lang="en-US" sz="1000"/>
          </a:p>
        </p:txBody>
      </p:sp>
    </p:spTree>
    <p:extLst>
      <p:ext uri="{BB962C8B-B14F-4D97-AF65-F5344CB8AC3E}">
        <p14:creationId xmlns:p14="http://schemas.microsoft.com/office/powerpoint/2010/main" val="2201917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4" name="Date Placeholder 3">
            <a:extLst>
              <a:ext uri="{FF2B5EF4-FFF2-40B4-BE49-F238E27FC236}">
                <a16:creationId xmlns:a16="http://schemas.microsoft.com/office/drawing/2014/main" id="{209A9DDD-3EB2-584B-A4DA-77656A0F8728}"/>
              </a:ext>
            </a:extLst>
          </p:cNvPr>
          <p:cNvSpPr>
            <a:spLocks noGrp="1"/>
          </p:cNvSpPr>
          <p:nvPr>
            <p:ph type="dt" sz="half" idx="15"/>
          </p:nvPr>
        </p:nvSpPr>
        <p:spPr/>
        <p:txBody>
          <a:body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23AE0541-8F01-6345-9FB8-EC676E3D143C}"/>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82EB0C65-6945-4649-B242-8DA2875AE866}"/>
              </a:ext>
            </a:extLst>
          </p:cNvPr>
          <p:cNvSpPr>
            <a:spLocks noGrp="1"/>
          </p:cNvSpPr>
          <p:nvPr>
            <p:ph type="ftr" sz="quarter" idx="18"/>
          </p:nvPr>
        </p:nvSpPr>
        <p:spPr/>
        <p:txBody>
          <a:bodyPr/>
          <a:lstStyle/>
          <a:p>
            <a:endParaRPr lang="en-US" sz="1000"/>
          </a:p>
        </p:txBody>
      </p:sp>
    </p:spTree>
    <p:extLst>
      <p:ext uri="{BB962C8B-B14F-4D97-AF65-F5344CB8AC3E}">
        <p14:creationId xmlns:p14="http://schemas.microsoft.com/office/powerpoint/2010/main" val="2124123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0D2DE5A-F5C2-6F41-B7D1-3E785EFE4E03}"/>
              </a:ext>
            </a:extLst>
          </p:cNvPr>
          <p:cNvSpPr>
            <a:spLocks noGrp="1"/>
          </p:cNvSpPr>
          <p:nvPr>
            <p:ph type="dt" sz="half" idx="16"/>
          </p:nvPr>
        </p:nvSpPr>
        <p:spPr/>
        <p:txBody>
          <a:bodyPr/>
          <a:lstStyle/>
          <a:p>
            <a:pPr algn="l"/>
            <a:fld id="{E8A504D4-12FC-E546-8595-799F1C422E11}" type="datetime4">
              <a:rPr lang="en-US" smtClean="0"/>
              <a:pPr algn="l"/>
              <a:t>June 24, 2022</a:t>
            </a:fld>
            <a:endParaRPr lang="en-US"/>
          </a:p>
        </p:txBody>
      </p:sp>
      <p:sp>
        <p:nvSpPr>
          <p:cNvPr id="9" name="Slide Number Placeholder 8">
            <a:extLst>
              <a:ext uri="{FF2B5EF4-FFF2-40B4-BE49-F238E27FC236}">
                <a16:creationId xmlns:a16="http://schemas.microsoft.com/office/drawing/2014/main" id="{CE2781F2-5F75-9646-98CD-02EDF2D6B6AE}"/>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
        <p:nvSpPr>
          <p:cNvPr id="10" name="Footer Placeholder 9">
            <a:extLst>
              <a:ext uri="{FF2B5EF4-FFF2-40B4-BE49-F238E27FC236}">
                <a16:creationId xmlns:a16="http://schemas.microsoft.com/office/drawing/2014/main" id="{BFE3FBC8-4C7B-F34C-8E45-90F49545CF28}"/>
              </a:ext>
            </a:extLst>
          </p:cNvPr>
          <p:cNvSpPr>
            <a:spLocks noGrp="1"/>
          </p:cNvSpPr>
          <p:nvPr>
            <p:ph type="ftr" sz="quarter" idx="19"/>
          </p:nvPr>
        </p:nvSpPr>
        <p:spPr/>
        <p:txBody>
          <a:bodyPr/>
          <a:lstStyle/>
          <a:p>
            <a:endParaRPr lang="en-US" sz="1000"/>
          </a:p>
        </p:txBody>
      </p:sp>
    </p:spTree>
    <p:extLst>
      <p:ext uri="{BB962C8B-B14F-4D97-AF65-F5344CB8AC3E}">
        <p14:creationId xmlns:p14="http://schemas.microsoft.com/office/powerpoint/2010/main" val="2520720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F6BB1CBE-87BB-3F4C-B8FA-81EE1BEAE738}"/>
              </a:ext>
            </a:extLst>
          </p:cNvPr>
          <p:cNvSpPr>
            <a:spLocks noGrp="1"/>
          </p:cNvSpPr>
          <p:nvPr>
            <p:ph type="dt" sz="half" idx="17"/>
          </p:nvPr>
        </p:nvSpPr>
        <p:spPr/>
        <p:txBody>
          <a:bodyPr/>
          <a:lstStyle/>
          <a:p>
            <a:pPr algn="l"/>
            <a:fld id="{E8A504D4-12FC-E546-8595-799F1C422E11}" type="datetime4">
              <a:rPr lang="en-US" smtClean="0"/>
              <a:pPr algn="l"/>
              <a:t>June 24, 2022</a:t>
            </a:fld>
            <a:endParaRPr lang="en-US"/>
          </a:p>
        </p:txBody>
      </p:sp>
      <p:sp>
        <p:nvSpPr>
          <p:cNvPr id="13" name="Footer Placeholder 12">
            <a:extLst>
              <a:ext uri="{FF2B5EF4-FFF2-40B4-BE49-F238E27FC236}">
                <a16:creationId xmlns:a16="http://schemas.microsoft.com/office/drawing/2014/main" id="{2E9CEFFE-76FD-3F47-A53A-65E107D220EB}"/>
              </a:ext>
            </a:extLst>
          </p:cNvPr>
          <p:cNvSpPr>
            <a:spLocks noGrp="1"/>
          </p:cNvSpPr>
          <p:nvPr>
            <p:ph type="ftr" sz="quarter" idx="18"/>
          </p:nvPr>
        </p:nvSpPr>
        <p:spPr/>
        <p:txBody>
          <a:bodyPr/>
          <a:lstStyle/>
          <a:p>
            <a:endParaRPr lang="en-US" sz="1000"/>
          </a:p>
        </p:txBody>
      </p:sp>
      <p:sp>
        <p:nvSpPr>
          <p:cNvPr id="15" name="Slide Number Placeholder 14">
            <a:extLst>
              <a:ext uri="{FF2B5EF4-FFF2-40B4-BE49-F238E27FC236}">
                <a16:creationId xmlns:a16="http://schemas.microsoft.com/office/drawing/2014/main" id="{97A66DC4-0B76-F44C-9824-28A94B137794}"/>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741606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8" name="Date Placeholder 7">
            <a:extLst>
              <a:ext uri="{FF2B5EF4-FFF2-40B4-BE49-F238E27FC236}">
                <a16:creationId xmlns:a16="http://schemas.microsoft.com/office/drawing/2014/main" id="{5EE58BF7-DC87-7545-BD7D-8E547B33DA91}"/>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10" name="Footer Placeholder 9">
            <a:extLst>
              <a:ext uri="{FF2B5EF4-FFF2-40B4-BE49-F238E27FC236}">
                <a16:creationId xmlns:a16="http://schemas.microsoft.com/office/drawing/2014/main" id="{9B86471E-D780-034D-828D-6A292E1DA26A}"/>
              </a:ext>
            </a:extLst>
          </p:cNvPr>
          <p:cNvSpPr>
            <a:spLocks noGrp="1"/>
          </p:cNvSpPr>
          <p:nvPr>
            <p:ph type="ftr" sz="quarter" idx="11"/>
          </p:nvPr>
        </p:nvSpPr>
        <p:spPr/>
        <p:txBody>
          <a:bodyPr/>
          <a:lstStyle/>
          <a:p>
            <a:endParaRPr lang="en-US" sz="1000"/>
          </a:p>
        </p:txBody>
      </p:sp>
      <p:sp>
        <p:nvSpPr>
          <p:cNvPr id="12" name="Slide Number Placeholder 11">
            <a:extLst>
              <a:ext uri="{FF2B5EF4-FFF2-40B4-BE49-F238E27FC236}">
                <a16:creationId xmlns:a16="http://schemas.microsoft.com/office/drawing/2014/main" id="{4BBCC806-893E-F548-A2AE-A8EB49BF537A}"/>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947342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F30F9F-DF99-1A41-B033-C776174CBF90}"/>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9" name="Footer Placeholder 8">
            <a:extLst>
              <a:ext uri="{FF2B5EF4-FFF2-40B4-BE49-F238E27FC236}">
                <a16:creationId xmlns:a16="http://schemas.microsoft.com/office/drawing/2014/main" id="{1B3AE921-0D22-5A4C-9D40-1664F3541D2B}"/>
              </a:ext>
            </a:extLst>
          </p:cNvPr>
          <p:cNvSpPr>
            <a:spLocks noGrp="1"/>
          </p:cNvSpPr>
          <p:nvPr>
            <p:ph type="ftr" sz="quarter" idx="11"/>
          </p:nvPr>
        </p:nvSpPr>
        <p:spPr/>
        <p:txBody>
          <a:bodyPr/>
          <a:lstStyle/>
          <a:p>
            <a:endParaRPr lang="en-US" sz="1000"/>
          </a:p>
        </p:txBody>
      </p:sp>
      <p:sp>
        <p:nvSpPr>
          <p:cNvPr id="11" name="Slide Number Placeholder 10">
            <a:extLst>
              <a:ext uri="{FF2B5EF4-FFF2-40B4-BE49-F238E27FC236}">
                <a16:creationId xmlns:a16="http://schemas.microsoft.com/office/drawing/2014/main" id="{677C907A-FB03-C14B-A79C-94E075DE0D21}"/>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68448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Slid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BC437-1B36-2A41-A4EE-79B97F7C4E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79300" cy="2286000"/>
          </a:xfrm>
          <a:prstGeom prst="rect">
            <a:avLst/>
          </a:prstGeom>
        </p:spPr>
      </p:pic>
      <p:sp>
        <p:nvSpPr>
          <p:cNvPr id="2" name="Title 1">
            <a:extLst>
              <a:ext uri="{FF2B5EF4-FFF2-40B4-BE49-F238E27FC236}">
                <a16:creationId xmlns:a16="http://schemas.microsoft.com/office/drawing/2014/main" id="{AD982CAE-86E9-514D-8BBF-B4E96DBC2D60}"/>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04DA1ADA-EB87-C348-A97C-9BA185CC789B}"/>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Picture Placeholder 12">
            <a:extLst>
              <a:ext uri="{FF2B5EF4-FFF2-40B4-BE49-F238E27FC236}">
                <a16:creationId xmlns:a16="http://schemas.microsoft.com/office/drawing/2014/main" id="{999EE2CA-2E30-7E48-BC6A-F19B35888147}"/>
              </a:ext>
            </a:extLst>
          </p:cNvPr>
          <p:cNvSpPr>
            <a:spLocks noGrp="1"/>
          </p:cNvSpPr>
          <p:nvPr>
            <p:ph type="pic" sz="quarter" idx="13" hasCustomPrompt="1"/>
          </p:nvPr>
        </p:nvSpPr>
        <p:spPr>
          <a:xfrm>
            <a:off x="0" y="2273808"/>
            <a:ext cx="6167998" cy="4584192"/>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123587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 0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EFCD8F19-02DA-2548-BEF7-25BB8457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2" y="0"/>
            <a:ext cx="12179300" cy="6858000"/>
          </a:xfrm>
          <a:prstGeom prst="rect">
            <a:avLst/>
          </a:prstGeom>
        </p:spPr>
      </p:pic>
      <p:sp>
        <p:nvSpPr>
          <p:cNvPr id="10" name="Title 1">
            <a:extLst>
              <a:ext uri="{FF2B5EF4-FFF2-40B4-BE49-F238E27FC236}">
                <a16:creationId xmlns:a16="http://schemas.microsoft.com/office/drawing/2014/main" id="{4E17B22F-91A1-7C43-935B-F737EE465454}"/>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11" name="Subtitle 2">
            <a:extLst>
              <a:ext uri="{FF2B5EF4-FFF2-40B4-BE49-F238E27FC236}">
                <a16:creationId xmlns:a16="http://schemas.microsoft.com/office/drawing/2014/main" id="{4FADCEB3-932B-454F-8044-02BEB4EA3A21}"/>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434720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01">
    <p:spTree>
      <p:nvGrpSpPr>
        <p:cNvPr id="1" name=""/>
        <p:cNvGrpSpPr/>
        <p:nvPr/>
      </p:nvGrpSpPr>
      <p:grpSpPr>
        <a:xfrm>
          <a:off x="0" y="0"/>
          <a:ext cx="0" cy="0"/>
          <a:chOff x="0" y="0"/>
          <a:chExt cx="0" cy="0"/>
        </a:xfrm>
      </p:grpSpPr>
      <p:pic>
        <p:nvPicPr>
          <p:cNvPr id="5" name="Picture 4" descr="A close - up of a net&#10;&#10;Description automatically generated with low confidence">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1833456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229859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01">
    <p:spTree>
      <p:nvGrpSpPr>
        <p:cNvPr id="1" name=""/>
        <p:cNvGrpSpPr/>
        <p:nvPr/>
      </p:nvGrpSpPr>
      <p:grpSpPr>
        <a:xfrm>
          <a:off x="0" y="0"/>
          <a:ext cx="0" cy="0"/>
          <a:chOff x="0" y="0"/>
          <a:chExt cx="0" cy="0"/>
        </a:xfrm>
      </p:grpSpPr>
      <p:pic>
        <p:nvPicPr>
          <p:cNvPr id="5" name="Picture 4" descr="A close - up of a net&#10;&#10;Description automatically generated with low confidence">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1277765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558240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206AF4-B3A6-3544-B8B4-D2533DA15B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4453056"/>
          </a:xfrm>
          <a:prstGeom prst="rect">
            <a:avLst/>
          </a:prstGeom>
        </p:spPr>
      </p:pic>
      <p:sp>
        <p:nvSpPr>
          <p:cNvPr id="13" name="TextBox 12">
            <a:extLst>
              <a:ext uri="{FF2B5EF4-FFF2-40B4-BE49-F238E27FC236}">
                <a16:creationId xmlns:a16="http://schemas.microsoft.com/office/drawing/2014/main" id="{46F2C5DE-7756-4140-ADB3-D3C4284A5526}"/>
              </a:ext>
            </a:extLst>
          </p:cNvPr>
          <p:cNvSpPr txBox="1"/>
          <p:nvPr userDrawn="1"/>
        </p:nvSpPr>
        <p:spPr>
          <a:xfrm>
            <a:off x="574431" y="5303088"/>
            <a:ext cx="3313061" cy="769441"/>
          </a:xfrm>
          <a:prstGeom prst="rect">
            <a:avLst/>
          </a:prstGeom>
          <a:noFill/>
        </p:spPr>
        <p:txBody>
          <a:bodyPr wrap="square" rtlCol="0">
            <a:spAutoFit/>
          </a:bodyPr>
          <a:lstStyle/>
          <a:p>
            <a:r>
              <a:rPr lang="en-US" sz="4400">
                <a:solidFill>
                  <a:schemeClr val="tx1"/>
                </a:solidFill>
              </a:rPr>
              <a:t>Thank You</a:t>
            </a:r>
          </a:p>
        </p:txBody>
      </p:sp>
      <p:pic>
        <p:nvPicPr>
          <p:cNvPr id="4" name="Graphic 3">
            <a:extLst>
              <a:ext uri="{FF2B5EF4-FFF2-40B4-BE49-F238E27FC236}">
                <a16:creationId xmlns:a16="http://schemas.microsoft.com/office/drawing/2014/main" id="{1ADFB358-F9A1-B541-B11E-80037A3A96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819292" y="5092765"/>
            <a:ext cx="3940905" cy="1128532"/>
          </a:xfrm>
          <a:prstGeom prst="rect">
            <a:avLst/>
          </a:prstGeom>
        </p:spPr>
      </p:pic>
    </p:spTree>
    <p:extLst>
      <p:ext uri="{BB962C8B-B14F-4D97-AF65-F5344CB8AC3E}">
        <p14:creationId xmlns:p14="http://schemas.microsoft.com/office/powerpoint/2010/main" val="1611484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F9816910-BF68-C645-BA0E-B392722D1602}"/>
              </a:ext>
            </a:extLst>
          </p:cNvPr>
          <p:cNvSpPr>
            <a:spLocks noGrp="1"/>
          </p:cNvSpPr>
          <p:nvPr>
            <p:ph type="dt" sz="half" idx="17"/>
          </p:nvPr>
        </p:nvSpPr>
        <p:spPr/>
        <p:txBody>
          <a:bodyPr/>
          <a:lstStyle/>
          <a:p>
            <a:pPr algn="l"/>
            <a:fld id="{E8A504D4-12FC-E546-8595-799F1C422E11}" type="datetime4">
              <a:rPr lang="en-US" smtClean="0"/>
              <a:pPr algn="l"/>
              <a:t>June 24, 2022</a:t>
            </a:fld>
            <a:endParaRPr lang="en-US"/>
          </a:p>
        </p:txBody>
      </p: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820510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D62B33-36BC-CC40-9DD1-5B1E243D74CD}"/>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3714176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41524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462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206AF4-B3A6-3544-B8B4-D2533DA15B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4453056"/>
          </a:xfrm>
          <a:prstGeom prst="rect">
            <a:avLst/>
          </a:prstGeom>
        </p:spPr>
      </p:pic>
      <p:sp>
        <p:nvSpPr>
          <p:cNvPr id="13" name="TextBox 12">
            <a:extLst>
              <a:ext uri="{FF2B5EF4-FFF2-40B4-BE49-F238E27FC236}">
                <a16:creationId xmlns:a16="http://schemas.microsoft.com/office/drawing/2014/main" id="{46F2C5DE-7756-4140-ADB3-D3C4284A5526}"/>
              </a:ext>
            </a:extLst>
          </p:cNvPr>
          <p:cNvSpPr txBox="1"/>
          <p:nvPr userDrawn="1"/>
        </p:nvSpPr>
        <p:spPr>
          <a:xfrm>
            <a:off x="574431" y="5303088"/>
            <a:ext cx="3313061" cy="769441"/>
          </a:xfrm>
          <a:prstGeom prst="rect">
            <a:avLst/>
          </a:prstGeom>
          <a:noFill/>
        </p:spPr>
        <p:txBody>
          <a:bodyPr wrap="square" rtlCol="0">
            <a:spAutoFit/>
          </a:bodyPr>
          <a:lstStyle/>
          <a:p>
            <a:r>
              <a:rPr lang="en-US" sz="4400">
                <a:solidFill>
                  <a:schemeClr val="tx1"/>
                </a:solidFill>
              </a:rPr>
              <a:t>Thank You</a:t>
            </a:r>
          </a:p>
        </p:txBody>
      </p:sp>
      <p:pic>
        <p:nvPicPr>
          <p:cNvPr id="4" name="Graphic 3">
            <a:extLst>
              <a:ext uri="{FF2B5EF4-FFF2-40B4-BE49-F238E27FC236}">
                <a16:creationId xmlns:a16="http://schemas.microsoft.com/office/drawing/2014/main" id="{1ADFB358-F9A1-B541-B11E-80037A3A96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819292" y="5092765"/>
            <a:ext cx="3940905" cy="1128532"/>
          </a:xfrm>
          <a:prstGeom prst="rect">
            <a:avLst/>
          </a:prstGeom>
        </p:spPr>
      </p:pic>
    </p:spTree>
    <p:extLst>
      <p:ext uri="{BB962C8B-B14F-4D97-AF65-F5344CB8AC3E}">
        <p14:creationId xmlns:p14="http://schemas.microsoft.com/office/powerpoint/2010/main" val="39731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F9816910-BF68-C645-BA0E-B392722D1602}"/>
              </a:ext>
            </a:extLst>
          </p:cNvPr>
          <p:cNvSpPr>
            <a:spLocks noGrp="1"/>
          </p:cNvSpPr>
          <p:nvPr>
            <p:ph type="dt" sz="half" idx="17"/>
          </p:nvPr>
        </p:nvSpPr>
        <p:spPr/>
        <p:txBody>
          <a:bodyPr/>
          <a:lstStyle/>
          <a:p>
            <a:pPr algn="l"/>
            <a:fld id="{E8A504D4-12FC-E546-8595-799F1C422E11}" type="datetime4">
              <a:rPr lang="en-US" smtClean="0"/>
              <a:pPr algn="l"/>
              <a:t>June 24, 2022</a:t>
            </a:fld>
            <a:endParaRPr lang="en-US"/>
          </a:p>
        </p:txBody>
      </p: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36275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5" name="Date Placeholder 4">
            <a:extLst>
              <a:ext uri="{FF2B5EF4-FFF2-40B4-BE49-F238E27FC236}">
                <a16:creationId xmlns:a16="http://schemas.microsoft.com/office/drawing/2014/main" id="{B774A525-FBCD-CE44-9ADC-BE1EA996D34C}"/>
              </a:ext>
            </a:extLst>
          </p:cNvPr>
          <p:cNvSpPr>
            <a:spLocks noGrp="1"/>
          </p:cNvSpPr>
          <p:nvPr>
            <p:ph type="dt" sz="half" idx="14"/>
          </p:nvPr>
        </p:nvSpPr>
        <p:spPr/>
        <p:txBody>
          <a:bodyPr/>
          <a:lstStyle/>
          <a:p>
            <a:pPr algn="l"/>
            <a:fld id="{E8A504D4-12FC-E546-8595-799F1C422E11}" type="datetime4">
              <a:rPr lang="en-US" smtClean="0"/>
              <a:pPr algn="l"/>
              <a:t>June 24, 2022</a:t>
            </a:fld>
            <a:endParaRPr lang="en-US"/>
          </a:p>
        </p:txBody>
      </p:sp>
      <p:sp>
        <p:nvSpPr>
          <p:cNvPr id="6" name="Footer Placeholder 5">
            <a:extLst>
              <a:ext uri="{FF2B5EF4-FFF2-40B4-BE49-F238E27FC236}">
                <a16:creationId xmlns:a16="http://schemas.microsoft.com/office/drawing/2014/main" id="{BB29BC98-3895-AB4D-AE0F-BF533574A4A0}"/>
              </a:ext>
            </a:extLst>
          </p:cNvPr>
          <p:cNvSpPr>
            <a:spLocks noGrp="1"/>
          </p:cNvSpPr>
          <p:nvPr>
            <p:ph type="ftr" sz="quarter" idx="15"/>
          </p:nvPr>
        </p:nvSpPr>
        <p:spPr/>
        <p:txBody>
          <a:bodyPr/>
          <a:lstStyle/>
          <a:p>
            <a:endParaRPr lang="en-US" sz="1000"/>
          </a:p>
        </p:txBody>
      </p:sp>
      <p:sp>
        <p:nvSpPr>
          <p:cNvPr id="7" name="Slide Number Placeholder 6">
            <a:extLst>
              <a:ext uri="{FF2B5EF4-FFF2-40B4-BE49-F238E27FC236}">
                <a16:creationId xmlns:a16="http://schemas.microsoft.com/office/drawing/2014/main" id="{0479F60D-F9D9-CF40-AD6C-D0C5ADB43AAC}"/>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94535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5" name="Date Placeholder 4">
            <a:extLst>
              <a:ext uri="{FF2B5EF4-FFF2-40B4-BE49-F238E27FC236}">
                <a16:creationId xmlns:a16="http://schemas.microsoft.com/office/drawing/2014/main" id="{4E0473AB-2F4B-5F42-A820-787F382A90D4}"/>
              </a:ext>
            </a:extLst>
          </p:cNvPr>
          <p:cNvSpPr>
            <a:spLocks noGrp="1"/>
          </p:cNvSpPr>
          <p:nvPr>
            <p:ph type="dt" sz="half" idx="15"/>
          </p:nvPr>
        </p:nvSpPr>
        <p:spPr/>
        <p:txBody>
          <a:bodyPr/>
          <a:lstStyle/>
          <a:p>
            <a:pPr algn="l"/>
            <a:fld id="{E8A504D4-12FC-E546-8595-799F1C422E11}" type="datetime4">
              <a:rPr lang="en-US" smtClean="0"/>
              <a:pPr algn="l"/>
              <a:t>June 24, 2022</a:t>
            </a:fld>
            <a:endParaRPr lang="en-US"/>
          </a:p>
        </p:txBody>
      </p:sp>
      <p:sp>
        <p:nvSpPr>
          <p:cNvPr id="6" name="Footer Placeholder 5">
            <a:extLst>
              <a:ext uri="{FF2B5EF4-FFF2-40B4-BE49-F238E27FC236}">
                <a16:creationId xmlns:a16="http://schemas.microsoft.com/office/drawing/2014/main" id="{C1C1C165-396E-F241-B898-EE8A3CD3D180}"/>
              </a:ext>
            </a:extLst>
          </p:cNvPr>
          <p:cNvSpPr>
            <a:spLocks noGrp="1"/>
          </p:cNvSpPr>
          <p:nvPr>
            <p:ph type="ftr" sz="quarter" idx="16"/>
          </p:nvPr>
        </p:nvSpPr>
        <p:spPr/>
        <p:txBody>
          <a:bodyPr/>
          <a:lstStyle/>
          <a:p>
            <a:endParaRPr lang="en-US" sz="1000"/>
          </a:p>
        </p:txBody>
      </p:sp>
      <p:sp>
        <p:nvSpPr>
          <p:cNvPr id="7" name="Slide Number Placeholder 6">
            <a:extLst>
              <a:ext uri="{FF2B5EF4-FFF2-40B4-BE49-F238E27FC236}">
                <a16:creationId xmlns:a16="http://schemas.microsoft.com/office/drawing/2014/main" id="{76829169-D258-554E-8ACF-055C7DAE7243}"/>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77776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8.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40"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Tree>
    <p:extLst>
      <p:ext uri="{BB962C8B-B14F-4D97-AF65-F5344CB8AC3E}">
        <p14:creationId xmlns:p14="http://schemas.microsoft.com/office/powerpoint/2010/main" val="730280121"/>
      </p:ext>
    </p:extLst>
  </p:cSld>
  <p:clrMap bg1="lt1" tx1="dk1" bg2="lt2" tx2="dk2" accent1="accent1" accent2="accent2" accent3="accent3" accent4="accent4" accent5="accent5" accent6="accent6" hlink="hlink" folHlink="folHlink"/>
  <p:sldLayoutIdLst>
    <p:sldLayoutId id="2147483659" r:id="rId1"/>
    <p:sldLayoutId id="2147483666" r:id="rId2"/>
    <p:sldLayoutId id="2147483649" r:id="rId3"/>
    <p:sldLayoutId id="2147483673" r:id="rId4"/>
    <p:sldLayoutId id="2147483674" r:id="rId5"/>
    <p:sldLayoutId id="2147483656" r:id="rId6"/>
    <p:sldLayoutId id="2147483701" r:id="rId7"/>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39"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992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45142"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1992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4"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816"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1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40"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Tree>
    <p:extLst>
      <p:ext uri="{BB962C8B-B14F-4D97-AF65-F5344CB8AC3E}">
        <p14:creationId xmlns:p14="http://schemas.microsoft.com/office/powerpoint/2010/main" val="9602155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2.svg"/><Relationship Id="rId3" Type="http://schemas.openxmlformats.org/officeDocument/2006/relationships/chart" Target="../charts/chart1.xml"/><Relationship Id="rId21" Type="http://schemas.openxmlformats.org/officeDocument/2006/relationships/image" Target="../media/image55.png"/><Relationship Id="rId7" Type="http://schemas.openxmlformats.org/officeDocument/2006/relationships/chart" Target="../charts/chart5.xml"/><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18.xml"/><Relationship Id="rId6" Type="http://schemas.openxmlformats.org/officeDocument/2006/relationships/chart" Target="../charts/chart4.xml"/><Relationship Id="rId11" Type="http://schemas.openxmlformats.org/officeDocument/2006/relationships/image" Target="../media/image46.svg"/><Relationship Id="rId5" Type="http://schemas.openxmlformats.org/officeDocument/2006/relationships/chart" Target="../charts/chart3.xml"/><Relationship Id="rId15" Type="http://schemas.openxmlformats.org/officeDocument/2006/relationships/image" Target="../media/image49.png"/><Relationship Id="rId23" Type="http://schemas.openxmlformats.org/officeDocument/2006/relationships/chart" Target="../charts/chart7.xml"/><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chart" Target="../charts/chart2.xml"/><Relationship Id="rId9" Type="http://schemas.openxmlformats.org/officeDocument/2006/relationships/image" Target="../media/image44.svg"/><Relationship Id="rId14" Type="http://schemas.openxmlformats.org/officeDocument/2006/relationships/chart" Target="../charts/chart6.xml"/><Relationship Id="rId22"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72.pn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mailto:bufordhwyart@itsmarta.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hyperlink" Target="mailto:bufordhwyart@itsmarta.com"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5.xml"/><Relationship Id="rId16" Type="http://schemas.openxmlformats.org/officeDocument/2006/relationships/image" Target="../media/image32.svg"/><Relationship Id="rId1" Type="http://schemas.openxmlformats.org/officeDocument/2006/relationships/slideLayout" Target="../slideLayouts/slideLayout18.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5.jp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DFF443F-2D43-FE4C-A6C2-52A276914F0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2270103"/>
            <a:ext cx="6170212" cy="4587897"/>
          </a:xfrm>
        </p:spPr>
      </p:pic>
      <p:sp>
        <p:nvSpPr>
          <p:cNvPr id="13" name="Title 7">
            <a:extLst>
              <a:ext uri="{FF2B5EF4-FFF2-40B4-BE49-F238E27FC236}">
                <a16:creationId xmlns:a16="http://schemas.microsoft.com/office/drawing/2014/main" id="{1AC539B8-41DC-416E-BD96-8CDE5EADD344}"/>
              </a:ext>
            </a:extLst>
          </p:cNvPr>
          <p:cNvSpPr txBox="1">
            <a:spLocks/>
          </p:cNvSpPr>
          <p:nvPr/>
        </p:nvSpPr>
        <p:spPr>
          <a:xfrm>
            <a:off x="6912424" y="3093821"/>
            <a:ext cx="4647398" cy="8443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spc="0" baseline="0">
                <a:solidFill>
                  <a:schemeClr val="tx1"/>
                </a:solidFill>
                <a:latin typeface="+mj-lt"/>
                <a:ea typeface="+mj-ea"/>
                <a:cs typeface="+mj-cs"/>
              </a:defRPr>
            </a:lvl1pPr>
          </a:lstStyle>
          <a:p>
            <a:r>
              <a:rPr lang="en-US" dirty="0" err="1"/>
              <a:t>en</a:t>
            </a:r>
            <a:r>
              <a:rPr lang="en-US" dirty="0"/>
              <a:t> Buford Highway</a:t>
            </a:r>
          </a:p>
        </p:txBody>
      </p:sp>
      <p:sp>
        <p:nvSpPr>
          <p:cNvPr id="14" name="Subtitle 8">
            <a:extLst>
              <a:ext uri="{FF2B5EF4-FFF2-40B4-BE49-F238E27FC236}">
                <a16:creationId xmlns:a16="http://schemas.microsoft.com/office/drawing/2014/main" id="{AD0730F1-5025-4985-87B9-A047A3CB6650}"/>
              </a:ext>
            </a:extLst>
          </p:cNvPr>
          <p:cNvSpPr txBox="1">
            <a:spLocks/>
          </p:cNvSpPr>
          <p:nvPr/>
        </p:nvSpPr>
        <p:spPr>
          <a:xfrm>
            <a:off x="6912424" y="2548545"/>
            <a:ext cx="4647398" cy="106022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419" sz="2800" b="1" dirty="0">
                <a:latin typeface="+mj-lt"/>
              </a:rPr>
              <a:t>Transporte</a:t>
            </a:r>
            <a:r>
              <a:rPr lang="en-US" sz="2800" b="1" dirty="0">
                <a:latin typeface="+mj-lt"/>
              </a:rPr>
              <a:t> </a:t>
            </a:r>
            <a:r>
              <a:rPr lang="es-419" sz="2800" b="1" dirty="0">
                <a:latin typeface="+mj-lt"/>
              </a:rPr>
              <a:t>Público</a:t>
            </a:r>
            <a:r>
              <a:rPr lang="en-US" sz="2800" b="1" dirty="0">
                <a:latin typeface="+mj-lt"/>
              </a:rPr>
              <a:t> </a:t>
            </a:r>
            <a:r>
              <a:rPr lang="en-US" sz="2800" b="1" dirty="0" err="1">
                <a:latin typeface="+mj-lt"/>
              </a:rPr>
              <a:t>Rápido</a:t>
            </a:r>
            <a:r>
              <a:rPr lang="en-US" sz="2800" b="1" dirty="0">
                <a:latin typeface="+mj-lt"/>
              </a:rPr>
              <a:t> Arterial (ART)</a:t>
            </a:r>
          </a:p>
          <a:p>
            <a:endParaRPr lang="en-US" dirty="0"/>
          </a:p>
          <a:p>
            <a:endParaRPr lang="en-US" dirty="0"/>
          </a:p>
        </p:txBody>
      </p:sp>
      <p:sp>
        <p:nvSpPr>
          <p:cNvPr id="15" name="Subtitle 8">
            <a:extLst>
              <a:ext uri="{FF2B5EF4-FFF2-40B4-BE49-F238E27FC236}">
                <a16:creationId xmlns:a16="http://schemas.microsoft.com/office/drawing/2014/main" id="{68805642-0959-41F3-B4EB-274E21A307F1}"/>
              </a:ext>
            </a:extLst>
          </p:cNvPr>
          <p:cNvSpPr txBox="1">
            <a:spLocks/>
          </p:cNvSpPr>
          <p:nvPr/>
        </p:nvSpPr>
        <p:spPr>
          <a:xfrm>
            <a:off x="6912424" y="3929237"/>
            <a:ext cx="6934199" cy="53413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419" b="1" dirty="0"/>
              <a:t>Sesión Informativa del Proyecto</a:t>
            </a:r>
          </a:p>
          <a:p>
            <a:endParaRPr lang="en-US" b="1" dirty="0">
              <a:cs typeface="Arial"/>
            </a:endParaRPr>
          </a:p>
          <a:p>
            <a:endParaRPr lang="en-US" b="1" dirty="0">
              <a:cs typeface="Arial"/>
            </a:endParaRPr>
          </a:p>
          <a:p>
            <a:endParaRPr lang="en-US" dirty="0">
              <a:cs typeface="Arial" panose="020B0604020202020204"/>
            </a:endParaRPr>
          </a:p>
        </p:txBody>
      </p:sp>
      <p:sp>
        <p:nvSpPr>
          <p:cNvPr id="16" name="Subtitle 8">
            <a:extLst>
              <a:ext uri="{FF2B5EF4-FFF2-40B4-BE49-F238E27FC236}">
                <a16:creationId xmlns:a16="http://schemas.microsoft.com/office/drawing/2014/main" id="{F31B01F5-DABC-45A2-A8CB-7833B25FA3D0}"/>
              </a:ext>
            </a:extLst>
          </p:cNvPr>
          <p:cNvSpPr txBox="1">
            <a:spLocks/>
          </p:cNvSpPr>
          <p:nvPr/>
        </p:nvSpPr>
        <p:spPr>
          <a:xfrm>
            <a:off x="6912424" y="4382430"/>
            <a:ext cx="6934199" cy="53413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25 de </a:t>
            </a:r>
            <a:r>
              <a:rPr lang="en-US" dirty="0" err="1"/>
              <a:t>junio</a:t>
            </a:r>
            <a:r>
              <a:rPr lang="en-US" dirty="0"/>
              <a:t> de 2022</a:t>
            </a:r>
          </a:p>
          <a:p>
            <a:endParaRPr lang="en-US" b="1" dirty="0"/>
          </a:p>
          <a:p>
            <a:endParaRPr lang="en-US" dirty="0"/>
          </a:p>
        </p:txBody>
      </p:sp>
    </p:spTree>
    <p:extLst>
      <p:ext uri="{BB962C8B-B14F-4D97-AF65-F5344CB8AC3E}">
        <p14:creationId xmlns:p14="http://schemas.microsoft.com/office/powerpoint/2010/main" val="189042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F83746-32B2-4827-A0EA-3FAA5785B1EE}"/>
              </a:ext>
            </a:extLst>
          </p:cNvPr>
          <p:cNvSpPr>
            <a:spLocks noGrp="1"/>
          </p:cNvSpPr>
          <p:nvPr>
            <p:ph type="title" idx="4294967295"/>
          </p:nvPr>
        </p:nvSpPr>
        <p:spPr>
          <a:xfrm>
            <a:off x="178567" y="898525"/>
            <a:ext cx="5711825" cy="612775"/>
          </a:xfrm>
        </p:spPr>
        <p:txBody>
          <a:bodyPr/>
          <a:lstStyle/>
          <a:p>
            <a:r>
              <a:rPr lang="es-419" sz="2400" dirty="0"/>
              <a:t>Vista General del Proyecto</a:t>
            </a:r>
            <a:endParaRPr lang="es-419" dirty="0"/>
          </a:p>
        </p:txBody>
      </p:sp>
      <p:sp>
        <p:nvSpPr>
          <p:cNvPr id="6" name="Text Placeholder 5">
            <a:extLst>
              <a:ext uri="{FF2B5EF4-FFF2-40B4-BE49-F238E27FC236}">
                <a16:creationId xmlns:a16="http://schemas.microsoft.com/office/drawing/2014/main" id="{FE2774C2-3DB4-4C52-AA11-2624B5585FF5}"/>
              </a:ext>
            </a:extLst>
          </p:cNvPr>
          <p:cNvSpPr>
            <a:spLocks noGrp="1"/>
          </p:cNvSpPr>
          <p:nvPr>
            <p:ph type="body" sz="quarter" idx="4294967295"/>
          </p:nvPr>
        </p:nvSpPr>
        <p:spPr>
          <a:xfrm>
            <a:off x="826267" y="1638300"/>
            <a:ext cx="4138613" cy="4321175"/>
          </a:xfrm>
        </p:spPr>
        <p:txBody>
          <a:bodyPr vert="horz" lIns="91440" tIns="45720" rIns="91440" bIns="45720" rtlCol="0" anchor="t">
            <a:normAutofit/>
          </a:bodyPr>
          <a:lstStyle/>
          <a:p>
            <a:pPr marL="285750" indent="-285750">
              <a:buFont typeface="Arial" panose="020B0604020202020204" pitchFamily="34" charset="0"/>
              <a:buChar char="•"/>
            </a:pPr>
            <a:r>
              <a:rPr lang="es-419" sz="2400" dirty="0">
                <a:solidFill>
                  <a:srgbClr val="453F45"/>
                </a:solidFill>
              </a:rPr>
              <a:t>ART desde la Estación de tren Lindbergh de MARTA hasta la Estación de tren </a:t>
            </a:r>
            <a:r>
              <a:rPr lang="es-419" sz="2400" dirty="0" err="1">
                <a:solidFill>
                  <a:srgbClr val="453F45"/>
                </a:solidFill>
              </a:rPr>
              <a:t>Doraville</a:t>
            </a:r>
            <a:r>
              <a:rPr lang="es-419" sz="2400" dirty="0">
                <a:solidFill>
                  <a:srgbClr val="453F45"/>
                </a:solidFill>
              </a:rPr>
              <a:t> de MARTA</a:t>
            </a:r>
          </a:p>
          <a:p>
            <a:pPr marL="285750" indent="-285750">
              <a:buFont typeface="Arial" panose="020B0604020202020204" pitchFamily="34" charset="0"/>
              <a:buChar char="•"/>
            </a:pPr>
            <a:r>
              <a:rPr lang="es-419" sz="2400" dirty="0">
                <a:solidFill>
                  <a:srgbClr val="453F45"/>
                </a:solidFill>
                <a:cs typeface="Arial"/>
              </a:rPr>
              <a:t>Pasa por:</a:t>
            </a:r>
            <a:endParaRPr lang="es-419" sz="2400" dirty="0">
              <a:solidFill>
                <a:srgbClr val="453F45"/>
              </a:solidFill>
            </a:endParaRPr>
          </a:p>
          <a:p>
            <a:pPr marL="742950" lvl="1" indent="-285750">
              <a:buFont typeface="Arial" panose="020B0604020202020204" pitchFamily="34" charset="0"/>
              <a:buChar char="•"/>
            </a:pPr>
            <a:r>
              <a:rPr lang="es-419" sz="2000" dirty="0">
                <a:solidFill>
                  <a:srgbClr val="453F45"/>
                </a:solidFill>
              </a:rPr>
              <a:t>Atlanta </a:t>
            </a:r>
            <a:endParaRPr lang="es-419" sz="2000" dirty="0">
              <a:solidFill>
                <a:srgbClr val="453F45"/>
              </a:solidFill>
              <a:cs typeface="Arial"/>
            </a:endParaRPr>
          </a:p>
          <a:p>
            <a:pPr marL="742950" lvl="1" indent="-285750">
              <a:buFont typeface="Arial" panose="020B0604020202020204" pitchFamily="34" charset="0"/>
              <a:buChar char="•"/>
            </a:pPr>
            <a:r>
              <a:rPr lang="es-419" sz="2000" dirty="0">
                <a:solidFill>
                  <a:srgbClr val="453F45"/>
                </a:solidFill>
              </a:rPr>
              <a:t>Brookhaven</a:t>
            </a:r>
            <a:endParaRPr lang="es-419" sz="2000" dirty="0">
              <a:solidFill>
                <a:srgbClr val="453F45"/>
              </a:solidFill>
              <a:cs typeface="Arial"/>
            </a:endParaRPr>
          </a:p>
          <a:p>
            <a:pPr marL="742950" lvl="1" indent="-285750">
              <a:buFont typeface="Arial" panose="020B0604020202020204" pitchFamily="34" charset="0"/>
              <a:buChar char="•"/>
            </a:pPr>
            <a:r>
              <a:rPr lang="es-419" sz="2000" dirty="0" err="1">
                <a:solidFill>
                  <a:srgbClr val="453F45"/>
                </a:solidFill>
              </a:rPr>
              <a:t>Chamblee</a:t>
            </a:r>
            <a:endParaRPr lang="es-419" sz="2000" dirty="0">
              <a:solidFill>
                <a:srgbClr val="453F45"/>
              </a:solidFill>
              <a:cs typeface="Arial"/>
            </a:endParaRPr>
          </a:p>
          <a:p>
            <a:pPr marL="742950" lvl="1" indent="-285750">
              <a:buFont typeface="Arial" panose="020B0604020202020204" pitchFamily="34" charset="0"/>
              <a:buChar char="•"/>
            </a:pPr>
            <a:r>
              <a:rPr lang="es-419" sz="2000" dirty="0" err="1">
                <a:solidFill>
                  <a:srgbClr val="453F45"/>
                </a:solidFill>
              </a:rPr>
              <a:t>Doraville</a:t>
            </a:r>
            <a:endParaRPr lang="es-419" dirty="0">
              <a:solidFill>
                <a:srgbClr val="453F45"/>
              </a:solidFill>
            </a:endParaRPr>
          </a:p>
        </p:txBody>
      </p:sp>
      <p:pic>
        <p:nvPicPr>
          <p:cNvPr id="9" name="Picture Placeholder 8">
            <a:extLst>
              <a:ext uri="{FF2B5EF4-FFF2-40B4-BE49-F238E27FC236}">
                <a16:creationId xmlns:a16="http://schemas.microsoft.com/office/drawing/2014/main" id="{B7E7B0F4-0C32-4D97-B92E-C2E3BE3930D4}"/>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991100" y="0"/>
            <a:ext cx="7200900" cy="6894513"/>
          </a:xfrm>
          <a:prstGeom prst="rect">
            <a:avLst/>
          </a:prstGeom>
        </p:spPr>
      </p:pic>
    </p:spTree>
    <p:extLst>
      <p:ext uri="{BB962C8B-B14F-4D97-AF65-F5344CB8AC3E}">
        <p14:creationId xmlns:p14="http://schemas.microsoft.com/office/powerpoint/2010/main" val="424312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48798-D612-4468-A71A-2F61123AB8C9}"/>
              </a:ext>
            </a:extLst>
          </p:cNvPr>
          <p:cNvSpPr>
            <a:spLocks noGrp="1"/>
          </p:cNvSpPr>
          <p:nvPr>
            <p:ph type="title"/>
          </p:nvPr>
        </p:nvSpPr>
        <p:spPr>
          <a:xfrm>
            <a:off x="0" y="711340"/>
            <a:ext cx="6095999" cy="612500"/>
          </a:xfrm>
        </p:spPr>
        <p:txBody>
          <a:bodyPr>
            <a:normAutofit/>
          </a:bodyPr>
          <a:lstStyle/>
          <a:p>
            <a:pPr algn="ctr"/>
            <a:r>
              <a:rPr lang="en-US" dirty="0" err="1">
                <a:solidFill>
                  <a:srgbClr val="453F45"/>
                </a:solidFill>
              </a:rPr>
              <a:t>Características</a:t>
            </a:r>
            <a:r>
              <a:rPr lang="en-US" dirty="0">
                <a:solidFill>
                  <a:srgbClr val="453F45"/>
                </a:solidFill>
              </a:rPr>
              <a:t> del </a:t>
            </a:r>
            <a:r>
              <a:rPr lang="en-US" dirty="0" err="1">
                <a:solidFill>
                  <a:srgbClr val="453F45"/>
                </a:solidFill>
              </a:rPr>
              <a:t>Corredor</a:t>
            </a:r>
            <a:endParaRPr lang="en-US" dirty="0">
              <a:solidFill>
                <a:srgbClr val="453F45"/>
              </a:solidFill>
            </a:endParaRPr>
          </a:p>
        </p:txBody>
      </p:sp>
      <p:sp>
        <p:nvSpPr>
          <p:cNvPr id="3" name="Date Placeholder 2">
            <a:extLst>
              <a:ext uri="{FF2B5EF4-FFF2-40B4-BE49-F238E27FC236}">
                <a16:creationId xmlns:a16="http://schemas.microsoft.com/office/drawing/2014/main" id="{2C5E8C08-4133-427C-AC1C-99481BA77557}"/>
              </a:ext>
            </a:extLst>
          </p:cNvPr>
          <p:cNvSpPr>
            <a:spLocks noGrp="1"/>
          </p:cNvSpPr>
          <p:nvPr>
            <p:ph type="dt" sz="half" idx="10"/>
          </p:nvPr>
        </p:nvSpPr>
        <p:spPr>
          <a:xfrm>
            <a:off x="39320" y="3947588"/>
            <a:ext cx="1668162" cy="365125"/>
          </a:xfrm>
        </p:spPr>
        <p:txBody>
          <a:bodyPr/>
          <a:lstStyle/>
          <a:p>
            <a:pPr algn="l"/>
            <a:r>
              <a:rPr lang="en-US" dirty="0">
                <a:solidFill>
                  <a:srgbClr val="453F45"/>
                </a:solidFill>
              </a:rPr>
              <a:t>17 de </a:t>
            </a:r>
            <a:r>
              <a:rPr lang="en-US" dirty="0" err="1">
                <a:solidFill>
                  <a:srgbClr val="453F45"/>
                </a:solidFill>
              </a:rPr>
              <a:t>junio</a:t>
            </a:r>
            <a:r>
              <a:rPr lang="en-US" dirty="0">
                <a:solidFill>
                  <a:srgbClr val="453F45"/>
                </a:solidFill>
              </a:rPr>
              <a:t> de 2022</a:t>
            </a:r>
          </a:p>
        </p:txBody>
      </p:sp>
      <p:sp>
        <p:nvSpPr>
          <p:cNvPr id="4" name="Slide Number Placeholder 3">
            <a:extLst>
              <a:ext uri="{FF2B5EF4-FFF2-40B4-BE49-F238E27FC236}">
                <a16:creationId xmlns:a16="http://schemas.microsoft.com/office/drawing/2014/main" id="{FB40E207-618A-4FDD-838E-7557D6E07D33}"/>
              </a:ext>
            </a:extLst>
          </p:cNvPr>
          <p:cNvSpPr>
            <a:spLocks noGrp="1"/>
          </p:cNvSpPr>
          <p:nvPr>
            <p:ph type="sldNum" sz="quarter" idx="12"/>
          </p:nvPr>
        </p:nvSpPr>
        <p:spPr/>
        <p:txBody>
          <a:bodyPr/>
          <a:lstStyle/>
          <a:p>
            <a:pPr algn="ctr"/>
            <a:fld id="{B474D2A7-32E0-B840-9DF4-58881E53B73E}" type="slidenum">
              <a:rPr lang="en-US" smtClean="0">
                <a:solidFill>
                  <a:srgbClr val="453F45"/>
                </a:solidFill>
              </a:rPr>
              <a:pPr algn="ctr"/>
              <a:t>11</a:t>
            </a:fld>
            <a:endParaRPr lang="en-US">
              <a:solidFill>
                <a:srgbClr val="453F45"/>
              </a:solidFill>
            </a:endParaRPr>
          </a:p>
        </p:txBody>
      </p:sp>
      <p:graphicFrame>
        <p:nvGraphicFramePr>
          <p:cNvPr id="27" name="Chart 26">
            <a:extLst>
              <a:ext uri="{FF2B5EF4-FFF2-40B4-BE49-F238E27FC236}">
                <a16:creationId xmlns:a16="http://schemas.microsoft.com/office/drawing/2014/main" id="{8BA75EA7-F651-4A64-B756-97AEEBE5D9D8}"/>
              </a:ext>
            </a:extLst>
          </p:cNvPr>
          <p:cNvGraphicFramePr/>
          <p:nvPr>
            <p:extLst>
              <p:ext uri="{D42A27DB-BD31-4B8C-83A1-F6EECF244321}">
                <p14:modId xmlns:p14="http://schemas.microsoft.com/office/powerpoint/2010/main" val="1203568359"/>
              </p:ext>
            </p:extLst>
          </p:nvPr>
        </p:nvGraphicFramePr>
        <p:xfrm>
          <a:off x="7444809" y="1453671"/>
          <a:ext cx="4287182" cy="2884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2EFEA86-AB24-402E-A645-04B4D4192DAF}"/>
              </a:ext>
            </a:extLst>
          </p:cNvPr>
          <p:cNvGraphicFramePr/>
          <p:nvPr>
            <p:extLst>
              <p:ext uri="{D42A27DB-BD31-4B8C-83A1-F6EECF244321}">
                <p14:modId xmlns:p14="http://schemas.microsoft.com/office/powerpoint/2010/main" val="2652600034"/>
              </p:ext>
            </p:extLst>
          </p:nvPr>
        </p:nvGraphicFramePr>
        <p:xfrm>
          <a:off x="3599678" y="4036410"/>
          <a:ext cx="4489067" cy="30406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C66CBC1-557D-4448-B30D-75D880B29867}"/>
              </a:ext>
            </a:extLst>
          </p:cNvPr>
          <p:cNvGraphicFramePr/>
          <p:nvPr>
            <p:extLst>
              <p:ext uri="{D42A27DB-BD31-4B8C-83A1-F6EECF244321}">
                <p14:modId xmlns:p14="http://schemas.microsoft.com/office/powerpoint/2010/main" val="1411586765"/>
              </p:ext>
            </p:extLst>
          </p:nvPr>
        </p:nvGraphicFramePr>
        <p:xfrm>
          <a:off x="42908" y="4039906"/>
          <a:ext cx="3827010" cy="2806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AEBB90A7-A401-49C2-B6EC-FA560E01D163}"/>
              </a:ext>
            </a:extLst>
          </p:cNvPr>
          <p:cNvGraphicFramePr/>
          <p:nvPr>
            <p:extLst>
              <p:ext uri="{D42A27DB-BD31-4B8C-83A1-F6EECF244321}">
                <p14:modId xmlns:p14="http://schemas.microsoft.com/office/powerpoint/2010/main" val="2418422005"/>
              </p:ext>
            </p:extLst>
          </p:nvPr>
        </p:nvGraphicFramePr>
        <p:xfrm>
          <a:off x="-293270" y="1438222"/>
          <a:ext cx="4396329" cy="25520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844199D4-7466-49CF-A85D-E5494B7C08E6}"/>
              </a:ext>
            </a:extLst>
          </p:cNvPr>
          <p:cNvGraphicFramePr/>
          <p:nvPr>
            <p:extLst>
              <p:ext uri="{D42A27DB-BD31-4B8C-83A1-F6EECF244321}">
                <p14:modId xmlns:p14="http://schemas.microsoft.com/office/powerpoint/2010/main" val="3227679010"/>
              </p:ext>
            </p:extLst>
          </p:nvPr>
        </p:nvGraphicFramePr>
        <p:xfrm>
          <a:off x="3977851" y="1534300"/>
          <a:ext cx="3917321" cy="2842075"/>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35CD5B9C-07AC-47D0-99F0-4ECBD976A4AE}"/>
              </a:ext>
            </a:extLst>
          </p:cNvPr>
          <p:cNvSpPr txBox="1"/>
          <p:nvPr/>
        </p:nvSpPr>
        <p:spPr>
          <a:xfrm>
            <a:off x="4355338" y="4241449"/>
            <a:ext cx="3188062" cy="400110"/>
          </a:xfrm>
          <a:prstGeom prst="rect">
            <a:avLst/>
          </a:prstGeom>
          <a:noFill/>
        </p:spPr>
        <p:txBody>
          <a:bodyPr wrap="square" rtlCol="0">
            <a:spAutoFit/>
          </a:bodyPr>
          <a:lstStyle/>
          <a:p>
            <a:pPr algn="ctr"/>
            <a:r>
              <a:rPr lang="en-US" sz="2000" b="1" dirty="0">
                <a:solidFill>
                  <a:srgbClr val="453F45"/>
                </a:solidFill>
              </a:rPr>
              <a:t>Sin </a:t>
            </a:r>
            <a:r>
              <a:rPr lang="en-US" sz="2000" b="1" dirty="0" err="1">
                <a:solidFill>
                  <a:srgbClr val="453F45"/>
                </a:solidFill>
              </a:rPr>
              <a:t>Acceso</a:t>
            </a:r>
            <a:r>
              <a:rPr lang="en-US" sz="2000" b="1" dirty="0">
                <a:solidFill>
                  <a:srgbClr val="453F45"/>
                </a:solidFill>
              </a:rPr>
              <a:t> a </a:t>
            </a:r>
            <a:r>
              <a:rPr lang="en-US" sz="2000" b="1" dirty="0" err="1">
                <a:solidFill>
                  <a:srgbClr val="453F45"/>
                </a:solidFill>
              </a:rPr>
              <a:t>Vehículo</a:t>
            </a:r>
            <a:endParaRPr lang="en-US" sz="2000" b="1" dirty="0">
              <a:solidFill>
                <a:srgbClr val="453F45"/>
              </a:solidFill>
            </a:endParaRPr>
          </a:p>
        </p:txBody>
      </p:sp>
      <p:sp>
        <p:nvSpPr>
          <p:cNvPr id="20" name="TextBox 19">
            <a:extLst>
              <a:ext uri="{FF2B5EF4-FFF2-40B4-BE49-F238E27FC236}">
                <a16:creationId xmlns:a16="http://schemas.microsoft.com/office/drawing/2014/main" id="{FFE19218-79C2-46F5-B9E0-56E2D854BD3E}"/>
              </a:ext>
            </a:extLst>
          </p:cNvPr>
          <p:cNvSpPr txBox="1"/>
          <p:nvPr/>
        </p:nvSpPr>
        <p:spPr>
          <a:xfrm>
            <a:off x="597579" y="4225066"/>
            <a:ext cx="3667297" cy="400110"/>
          </a:xfrm>
          <a:prstGeom prst="rect">
            <a:avLst/>
          </a:prstGeom>
          <a:noFill/>
        </p:spPr>
        <p:txBody>
          <a:bodyPr wrap="square" lIns="91440" tIns="45720" rIns="91440" bIns="45720" rtlCol="0" anchor="t">
            <a:spAutoFit/>
          </a:bodyPr>
          <a:lstStyle/>
          <a:p>
            <a:pPr algn="ctr">
              <a:defRPr sz="1862" b="0" i="0" u="none" strike="noStrike" kern="1200" spc="0" baseline="0">
                <a:solidFill>
                  <a:srgbClr val="FFFFFF"/>
                </a:solidFill>
                <a:latin typeface="+mn-lt"/>
                <a:ea typeface="+mn-ea"/>
                <a:cs typeface="+mn-cs"/>
              </a:defRPr>
            </a:pPr>
            <a:r>
              <a:rPr lang="en-US" sz="2000" b="1" dirty="0" err="1">
                <a:solidFill>
                  <a:srgbClr val="453F45"/>
                </a:solidFill>
              </a:rPr>
              <a:t>Ingreso</a:t>
            </a:r>
            <a:r>
              <a:rPr lang="en-US" sz="2000" b="1" dirty="0">
                <a:solidFill>
                  <a:srgbClr val="453F45"/>
                </a:solidFill>
              </a:rPr>
              <a:t> Familiar </a:t>
            </a:r>
          </a:p>
        </p:txBody>
      </p:sp>
      <p:sp>
        <p:nvSpPr>
          <p:cNvPr id="21" name="TextBox 20">
            <a:extLst>
              <a:ext uri="{FF2B5EF4-FFF2-40B4-BE49-F238E27FC236}">
                <a16:creationId xmlns:a16="http://schemas.microsoft.com/office/drawing/2014/main" id="{82B4965D-43F8-4B88-8281-8C174BECFE2D}"/>
              </a:ext>
            </a:extLst>
          </p:cNvPr>
          <p:cNvSpPr txBox="1"/>
          <p:nvPr/>
        </p:nvSpPr>
        <p:spPr>
          <a:xfrm>
            <a:off x="985614" y="1314952"/>
            <a:ext cx="2876568" cy="400110"/>
          </a:xfrm>
          <a:prstGeom prst="rect">
            <a:avLst/>
          </a:prstGeom>
          <a:noFill/>
        </p:spPr>
        <p:txBody>
          <a:bodyPr wrap="square" rtlCol="0">
            <a:spAutoFit/>
          </a:bodyPr>
          <a:lstStyle/>
          <a:p>
            <a:pPr algn="ctr">
              <a:defRPr sz="1862" b="0" i="0" u="none" strike="noStrike" kern="1200" spc="0" baseline="0">
                <a:solidFill>
                  <a:srgbClr val="FFFFFF"/>
                </a:solidFill>
                <a:latin typeface="+mn-lt"/>
                <a:ea typeface="+mn-ea"/>
                <a:cs typeface="+mn-cs"/>
              </a:defRPr>
            </a:pPr>
            <a:r>
              <a:rPr lang="en-US" sz="2000" b="1" dirty="0" err="1">
                <a:solidFill>
                  <a:srgbClr val="453F45"/>
                </a:solidFill>
              </a:rPr>
              <a:t>Viajes</a:t>
            </a:r>
            <a:r>
              <a:rPr lang="en-US" sz="2000" b="1" dirty="0">
                <a:solidFill>
                  <a:srgbClr val="453F45"/>
                </a:solidFill>
              </a:rPr>
              <a:t> al </a:t>
            </a:r>
            <a:r>
              <a:rPr lang="en-US" sz="2000" b="1" dirty="0" err="1">
                <a:solidFill>
                  <a:srgbClr val="453F45"/>
                </a:solidFill>
              </a:rPr>
              <a:t>Trabajo</a:t>
            </a:r>
            <a:endParaRPr lang="en-US" b="1" dirty="0">
              <a:solidFill>
                <a:srgbClr val="453F45"/>
              </a:solidFill>
            </a:endParaRPr>
          </a:p>
        </p:txBody>
      </p:sp>
      <p:sp>
        <p:nvSpPr>
          <p:cNvPr id="22" name="TextBox 21">
            <a:extLst>
              <a:ext uri="{FF2B5EF4-FFF2-40B4-BE49-F238E27FC236}">
                <a16:creationId xmlns:a16="http://schemas.microsoft.com/office/drawing/2014/main" id="{221FE59D-D162-4B01-A5B0-E5447E271EAF}"/>
              </a:ext>
            </a:extLst>
          </p:cNvPr>
          <p:cNvSpPr txBox="1"/>
          <p:nvPr/>
        </p:nvSpPr>
        <p:spPr>
          <a:xfrm>
            <a:off x="3868581" y="1591859"/>
            <a:ext cx="4135859" cy="400110"/>
          </a:xfrm>
          <a:prstGeom prst="rect">
            <a:avLst/>
          </a:prstGeom>
          <a:noFill/>
        </p:spPr>
        <p:txBody>
          <a:bodyPr wrap="square" rtlCol="0">
            <a:spAutoFit/>
          </a:bodyPr>
          <a:lstStyle/>
          <a:p>
            <a:pPr algn="ctr">
              <a:defRPr sz="1862" b="0" i="0" u="none" strike="noStrike" kern="1200" spc="0" baseline="0">
                <a:solidFill>
                  <a:srgbClr val="FFFFFF"/>
                </a:solidFill>
                <a:latin typeface="+mn-lt"/>
                <a:ea typeface="+mn-ea"/>
                <a:cs typeface="+mn-cs"/>
              </a:defRPr>
            </a:pPr>
            <a:r>
              <a:rPr lang="en-US" sz="2000" b="1" dirty="0" err="1">
                <a:solidFill>
                  <a:srgbClr val="453F45"/>
                </a:solidFill>
              </a:rPr>
              <a:t>Edad</a:t>
            </a:r>
            <a:r>
              <a:rPr lang="en-US" sz="2000" b="1" dirty="0">
                <a:solidFill>
                  <a:srgbClr val="453F45"/>
                </a:solidFill>
              </a:rPr>
              <a:t> de los </a:t>
            </a:r>
            <a:r>
              <a:rPr lang="en-US" sz="2000" b="1" dirty="0" err="1">
                <a:solidFill>
                  <a:srgbClr val="453F45"/>
                </a:solidFill>
              </a:rPr>
              <a:t>Usuarios</a:t>
            </a:r>
            <a:endParaRPr lang="en-US" sz="2000" b="1" dirty="0">
              <a:solidFill>
                <a:srgbClr val="453F45"/>
              </a:solidFill>
            </a:endParaRPr>
          </a:p>
        </p:txBody>
      </p:sp>
      <p:grpSp>
        <p:nvGrpSpPr>
          <p:cNvPr id="35" name="Group 34">
            <a:extLst>
              <a:ext uri="{FF2B5EF4-FFF2-40B4-BE49-F238E27FC236}">
                <a16:creationId xmlns:a16="http://schemas.microsoft.com/office/drawing/2014/main" id="{386A2A58-67A5-4C94-96C1-635C82CBD452}"/>
              </a:ext>
            </a:extLst>
          </p:cNvPr>
          <p:cNvGrpSpPr/>
          <p:nvPr/>
        </p:nvGrpSpPr>
        <p:grpSpPr>
          <a:xfrm>
            <a:off x="5280470" y="4862287"/>
            <a:ext cx="1561868" cy="1399707"/>
            <a:chOff x="5942541" y="1875877"/>
            <a:chExt cx="1618342" cy="1450319"/>
          </a:xfrm>
        </p:grpSpPr>
        <p:pic>
          <p:nvPicPr>
            <p:cNvPr id="13" name="Graphic 12">
              <a:extLst>
                <a:ext uri="{FF2B5EF4-FFF2-40B4-BE49-F238E27FC236}">
                  <a16:creationId xmlns:a16="http://schemas.microsoft.com/office/drawing/2014/main" id="{DA9D76D3-1D31-44D7-9AAE-6B13D50A51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393" y="1875877"/>
              <a:ext cx="822960" cy="822960"/>
            </a:xfrm>
            <a:prstGeom prst="rect">
              <a:avLst/>
            </a:prstGeom>
          </p:spPr>
        </p:pic>
        <p:sp>
          <p:nvSpPr>
            <p:cNvPr id="39" name="TextBox 38">
              <a:extLst>
                <a:ext uri="{FF2B5EF4-FFF2-40B4-BE49-F238E27FC236}">
                  <a16:creationId xmlns:a16="http://schemas.microsoft.com/office/drawing/2014/main" id="{38154BAE-EF17-4558-BC64-5CE1421508FC}"/>
                </a:ext>
              </a:extLst>
            </p:cNvPr>
            <p:cNvSpPr txBox="1"/>
            <p:nvPr/>
          </p:nvSpPr>
          <p:spPr>
            <a:xfrm>
              <a:off x="5942541" y="2497042"/>
              <a:ext cx="1618342" cy="829154"/>
            </a:xfrm>
            <a:prstGeom prst="rect">
              <a:avLst/>
            </a:prstGeom>
            <a:noFill/>
          </p:spPr>
          <p:txBody>
            <a:bodyPr wrap="square" rtlCol="0">
              <a:spAutoFit/>
            </a:bodyPr>
            <a:lstStyle/>
            <a:p>
              <a:pPr algn="ctr"/>
              <a:r>
                <a:rPr lang="en-US" b="1" dirty="0">
                  <a:solidFill>
                    <a:srgbClr val="453F45"/>
                  </a:solidFill>
                </a:rPr>
                <a:t>44%</a:t>
              </a:r>
              <a:r>
                <a:rPr lang="en-US" sz="1400" b="1" dirty="0">
                  <a:solidFill>
                    <a:srgbClr val="453F45"/>
                  </a:solidFill>
                </a:rPr>
                <a:t> </a:t>
              </a:r>
            </a:p>
            <a:p>
              <a:pPr algn="ctr"/>
              <a:r>
                <a:rPr lang="en-US" sz="1400" dirty="0">
                  <a:solidFill>
                    <a:srgbClr val="453F45"/>
                  </a:solidFill>
                </a:rPr>
                <a:t>de los </a:t>
              </a:r>
              <a:r>
                <a:rPr lang="en-US" sz="1400" dirty="0" err="1">
                  <a:solidFill>
                    <a:srgbClr val="453F45"/>
                  </a:solidFill>
                </a:rPr>
                <a:t>usuarios</a:t>
              </a:r>
              <a:r>
                <a:rPr lang="en-US" sz="1400" dirty="0">
                  <a:solidFill>
                    <a:srgbClr val="453F45"/>
                  </a:solidFill>
                </a:rPr>
                <a:t> no </a:t>
              </a:r>
              <a:r>
                <a:rPr lang="en-US" sz="1400" dirty="0" err="1">
                  <a:solidFill>
                    <a:srgbClr val="453F45"/>
                  </a:solidFill>
                </a:rPr>
                <a:t>tiene</a:t>
              </a:r>
              <a:r>
                <a:rPr lang="en-US" sz="1400" dirty="0">
                  <a:solidFill>
                    <a:srgbClr val="453F45"/>
                  </a:solidFill>
                </a:rPr>
                <a:t> </a:t>
              </a:r>
              <a:r>
                <a:rPr lang="en-US" sz="1400" dirty="0" err="1">
                  <a:solidFill>
                    <a:srgbClr val="453F45"/>
                  </a:solidFill>
                </a:rPr>
                <a:t>vehículo</a:t>
              </a:r>
              <a:endParaRPr lang="en-US" sz="1400" dirty="0">
                <a:solidFill>
                  <a:srgbClr val="453F45"/>
                </a:solidFill>
              </a:endParaRPr>
            </a:p>
          </p:txBody>
        </p:sp>
      </p:grpSp>
      <p:grpSp>
        <p:nvGrpSpPr>
          <p:cNvPr id="32" name="Group 31">
            <a:extLst>
              <a:ext uri="{FF2B5EF4-FFF2-40B4-BE49-F238E27FC236}">
                <a16:creationId xmlns:a16="http://schemas.microsoft.com/office/drawing/2014/main" id="{7C0104E7-1F87-472F-A188-B90183EDC1EE}"/>
              </a:ext>
            </a:extLst>
          </p:cNvPr>
          <p:cNvGrpSpPr/>
          <p:nvPr/>
        </p:nvGrpSpPr>
        <p:grpSpPr>
          <a:xfrm>
            <a:off x="1702808" y="4925529"/>
            <a:ext cx="1448190" cy="1524340"/>
            <a:chOff x="1984166" y="2002497"/>
            <a:chExt cx="1500554" cy="1579457"/>
          </a:xfrm>
        </p:grpSpPr>
        <p:pic>
          <p:nvPicPr>
            <p:cNvPr id="14" name="Graphic 13">
              <a:extLst>
                <a:ext uri="{FF2B5EF4-FFF2-40B4-BE49-F238E27FC236}">
                  <a16:creationId xmlns:a16="http://schemas.microsoft.com/office/drawing/2014/main" id="{F210BDC1-DE69-46B8-8B94-A7460E6894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96906" y="2002497"/>
              <a:ext cx="632953" cy="632953"/>
            </a:xfrm>
            <a:prstGeom prst="rect">
              <a:avLst/>
            </a:prstGeom>
          </p:spPr>
        </p:pic>
        <p:sp>
          <p:nvSpPr>
            <p:cNvPr id="40" name="TextBox 39">
              <a:extLst>
                <a:ext uri="{FF2B5EF4-FFF2-40B4-BE49-F238E27FC236}">
                  <a16:creationId xmlns:a16="http://schemas.microsoft.com/office/drawing/2014/main" id="{CF2D3D97-B843-4A61-991A-CC600FB4BAAE}"/>
                </a:ext>
              </a:extLst>
            </p:cNvPr>
            <p:cNvSpPr txBox="1"/>
            <p:nvPr/>
          </p:nvSpPr>
          <p:spPr>
            <a:xfrm>
              <a:off x="1984166" y="2529567"/>
              <a:ext cx="1500554" cy="1052387"/>
            </a:xfrm>
            <a:prstGeom prst="rect">
              <a:avLst/>
            </a:prstGeom>
            <a:noFill/>
          </p:spPr>
          <p:txBody>
            <a:bodyPr wrap="square" lIns="91440" tIns="45720" rIns="91440" bIns="45720" rtlCol="0" anchor="t">
              <a:spAutoFit/>
            </a:bodyPr>
            <a:lstStyle/>
            <a:p>
              <a:pPr algn="ctr"/>
              <a:r>
                <a:rPr lang="en-US" b="1" dirty="0">
                  <a:solidFill>
                    <a:srgbClr val="453F45"/>
                  </a:solidFill>
                </a:rPr>
                <a:t>16%</a:t>
              </a:r>
            </a:p>
            <a:p>
              <a:pPr algn="ctr"/>
              <a:r>
                <a:rPr lang="en-US" sz="1400" dirty="0" err="1">
                  <a:solidFill>
                    <a:srgbClr val="453F45"/>
                  </a:solidFill>
                </a:rPr>
                <a:t>Vive</a:t>
              </a:r>
              <a:r>
                <a:rPr lang="en-US" sz="1400" dirty="0">
                  <a:solidFill>
                    <a:srgbClr val="453F45"/>
                  </a:solidFill>
                </a:rPr>
                <a:t> </a:t>
              </a:r>
              <a:r>
                <a:rPr lang="en-US" sz="1400" dirty="0" err="1">
                  <a:solidFill>
                    <a:srgbClr val="453F45"/>
                  </a:solidFill>
                </a:rPr>
                <a:t>debajo</a:t>
              </a:r>
              <a:r>
                <a:rPr lang="en-US" sz="1400" dirty="0">
                  <a:solidFill>
                    <a:srgbClr val="453F45"/>
                  </a:solidFill>
                </a:rPr>
                <a:t> del umbral de </a:t>
              </a:r>
              <a:r>
                <a:rPr lang="en-US" sz="1400" dirty="0" err="1">
                  <a:solidFill>
                    <a:srgbClr val="453F45"/>
                  </a:solidFill>
                </a:rPr>
                <a:t>pobreza</a:t>
              </a:r>
              <a:endParaRPr lang="en-US" sz="1400" dirty="0">
                <a:solidFill>
                  <a:srgbClr val="453F45"/>
                </a:solidFill>
              </a:endParaRPr>
            </a:p>
          </p:txBody>
        </p:sp>
      </p:grpSp>
      <p:grpSp>
        <p:nvGrpSpPr>
          <p:cNvPr id="18" name="Group 17">
            <a:extLst>
              <a:ext uri="{FF2B5EF4-FFF2-40B4-BE49-F238E27FC236}">
                <a16:creationId xmlns:a16="http://schemas.microsoft.com/office/drawing/2014/main" id="{A3A85FA7-C631-46CF-9398-03EAC8156733}"/>
              </a:ext>
            </a:extLst>
          </p:cNvPr>
          <p:cNvGrpSpPr/>
          <p:nvPr/>
        </p:nvGrpSpPr>
        <p:grpSpPr>
          <a:xfrm>
            <a:off x="1777568" y="2140470"/>
            <a:ext cx="1254521" cy="1486212"/>
            <a:chOff x="2245145" y="4199577"/>
            <a:chExt cx="1299882" cy="1539951"/>
          </a:xfrm>
        </p:grpSpPr>
        <p:pic>
          <p:nvPicPr>
            <p:cNvPr id="15" name="Graphic 14">
              <a:extLst>
                <a:ext uri="{FF2B5EF4-FFF2-40B4-BE49-F238E27FC236}">
                  <a16:creationId xmlns:a16="http://schemas.microsoft.com/office/drawing/2014/main" id="{CD41A82A-B7A0-466B-B4E7-00A12D9B6A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41063" y="4199577"/>
              <a:ext cx="632953" cy="599729"/>
            </a:xfrm>
            <a:prstGeom prst="rect">
              <a:avLst/>
            </a:prstGeom>
          </p:spPr>
        </p:pic>
        <p:sp>
          <p:nvSpPr>
            <p:cNvPr id="26" name="TextBox 25">
              <a:extLst>
                <a:ext uri="{FF2B5EF4-FFF2-40B4-BE49-F238E27FC236}">
                  <a16:creationId xmlns:a16="http://schemas.microsoft.com/office/drawing/2014/main" id="{B7544FD2-9458-49FA-82F7-48912580C398}"/>
                </a:ext>
              </a:extLst>
            </p:cNvPr>
            <p:cNvSpPr txBox="1"/>
            <p:nvPr/>
          </p:nvSpPr>
          <p:spPr>
            <a:xfrm>
              <a:off x="2245145" y="4687140"/>
              <a:ext cx="1299882" cy="1052388"/>
            </a:xfrm>
            <a:prstGeom prst="rect">
              <a:avLst/>
            </a:prstGeom>
            <a:noFill/>
          </p:spPr>
          <p:txBody>
            <a:bodyPr wrap="square" lIns="91440" tIns="45720" rIns="91440" bIns="45720" rtlCol="0" anchor="t">
              <a:spAutoFit/>
            </a:bodyPr>
            <a:lstStyle/>
            <a:p>
              <a:pPr algn="ctr"/>
              <a:r>
                <a:rPr lang="en-US" b="1" dirty="0">
                  <a:solidFill>
                    <a:srgbClr val="453F45"/>
                  </a:solidFill>
                </a:rPr>
                <a:t>30%</a:t>
              </a:r>
              <a:r>
                <a:rPr lang="en-US" dirty="0">
                  <a:solidFill>
                    <a:srgbClr val="453F45"/>
                  </a:solidFill>
                </a:rPr>
                <a:t> </a:t>
              </a:r>
              <a:r>
                <a:rPr lang="en-US" sz="1400" dirty="0" err="1">
                  <a:solidFill>
                    <a:srgbClr val="453F45"/>
                  </a:solidFill>
                </a:rPr>
                <a:t>va</a:t>
              </a:r>
              <a:r>
                <a:rPr lang="en-US" sz="1400" dirty="0">
                  <a:solidFill>
                    <a:srgbClr val="453F45"/>
                  </a:solidFill>
                </a:rPr>
                <a:t> al </a:t>
              </a:r>
              <a:r>
                <a:rPr lang="en-US" sz="1400" dirty="0" err="1">
                  <a:solidFill>
                    <a:srgbClr val="453F45"/>
                  </a:solidFill>
                </a:rPr>
                <a:t>trabajo</a:t>
              </a:r>
              <a:r>
                <a:rPr lang="en-US" sz="1400" dirty="0">
                  <a:solidFill>
                    <a:srgbClr val="453F45"/>
                  </a:solidFill>
                </a:rPr>
                <a:t> </a:t>
              </a:r>
              <a:r>
                <a:rPr lang="en-US" sz="1400" dirty="0" err="1">
                  <a:solidFill>
                    <a:srgbClr val="453F45"/>
                  </a:solidFill>
                </a:rPr>
                <a:t>en</a:t>
              </a:r>
              <a:r>
                <a:rPr lang="en-US" sz="1400" dirty="0">
                  <a:solidFill>
                    <a:srgbClr val="453F45"/>
                  </a:solidFill>
                </a:rPr>
                <a:t> </a:t>
              </a:r>
              <a:r>
                <a:rPr lang="en-US" sz="1400" dirty="0" err="1">
                  <a:solidFill>
                    <a:srgbClr val="453F45"/>
                  </a:solidFill>
                </a:rPr>
                <a:t>transporte</a:t>
              </a:r>
              <a:r>
                <a:rPr lang="en-US" sz="1400" dirty="0">
                  <a:solidFill>
                    <a:srgbClr val="453F45"/>
                  </a:solidFill>
                </a:rPr>
                <a:t> </a:t>
              </a:r>
              <a:r>
                <a:rPr lang="en-US" sz="1400" dirty="0" err="1">
                  <a:solidFill>
                    <a:srgbClr val="453F45"/>
                  </a:solidFill>
                </a:rPr>
                <a:t>público</a:t>
              </a:r>
              <a:endParaRPr lang="en-US" sz="1400" dirty="0">
                <a:solidFill>
                  <a:srgbClr val="453F45"/>
                </a:solidFill>
              </a:endParaRPr>
            </a:p>
          </p:txBody>
        </p:sp>
      </p:grpSp>
      <p:sp>
        <p:nvSpPr>
          <p:cNvPr id="29" name="TextBox 28">
            <a:extLst>
              <a:ext uri="{FF2B5EF4-FFF2-40B4-BE49-F238E27FC236}">
                <a16:creationId xmlns:a16="http://schemas.microsoft.com/office/drawing/2014/main" id="{C795597E-6179-49BE-A472-8B7845DAA8C9}"/>
              </a:ext>
            </a:extLst>
          </p:cNvPr>
          <p:cNvSpPr txBox="1"/>
          <p:nvPr/>
        </p:nvSpPr>
        <p:spPr>
          <a:xfrm>
            <a:off x="7565300" y="1295058"/>
            <a:ext cx="4529346" cy="707886"/>
          </a:xfrm>
          <a:prstGeom prst="rect">
            <a:avLst/>
          </a:prstGeom>
          <a:noFill/>
        </p:spPr>
        <p:txBody>
          <a:bodyPr wrap="square" rtlCol="0">
            <a:spAutoFit/>
          </a:bodyPr>
          <a:lstStyle/>
          <a:p>
            <a:pPr algn="ctr"/>
            <a:r>
              <a:rPr lang="en-US" sz="2000" b="1" dirty="0" err="1">
                <a:solidFill>
                  <a:srgbClr val="453F45"/>
                </a:solidFill>
              </a:rPr>
              <a:t>Usuarios</a:t>
            </a:r>
            <a:r>
              <a:rPr lang="en-US" sz="2000" b="1" dirty="0">
                <a:solidFill>
                  <a:srgbClr val="453F45"/>
                </a:solidFill>
              </a:rPr>
              <a:t> de la </a:t>
            </a:r>
            <a:r>
              <a:rPr lang="en-US" sz="2000" b="1" dirty="0" err="1">
                <a:solidFill>
                  <a:srgbClr val="453F45"/>
                </a:solidFill>
              </a:rPr>
              <a:t>Ruta</a:t>
            </a:r>
            <a:r>
              <a:rPr lang="en-US" sz="2000" b="1" dirty="0">
                <a:solidFill>
                  <a:srgbClr val="453F45"/>
                </a:solidFill>
              </a:rPr>
              <a:t> 39 que </a:t>
            </a:r>
            <a:r>
              <a:rPr lang="en-US" sz="2000" b="1" dirty="0" err="1">
                <a:solidFill>
                  <a:srgbClr val="453F45"/>
                </a:solidFill>
              </a:rPr>
              <a:t>hacen</a:t>
            </a:r>
            <a:r>
              <a:rPr lang="en-US" sz="2000" b="1" dirty="0">
                <a:solidFill>
                  <a:srgbClr val="453F45"/>
                </a:solidFill>
              </a:rPr>
              <a:t> </a:t>
            </a:r>
            <a:r>
              <a:rPr lang="en-US" sz="2000" b="1" dirty="0" err="1">
                <a:solidFill>
                  <a:srgbClr val="453F45"/>
                </a:solidFill>
              </a:rPr>
              <a:t>transbordo</a:t>
            </a:r>
            <a:r>
              <a:rPr lang="en-US" sz="2000" b="1" dirty="0">
                <a:solidFill>
                  <a:srgbClr val="453F45"/>
                </a:solidFill>
              </a:rPr>
              <a:t> al </a:t>
            </a:r>
            <a:r>
              <a:rPr lang="en-US" sz="2000" b="1" dirty="0" err="1">
                <a:solidFill>
                  <a:srgbClr val="453F45"/>
                </a:solidFill>
              </a:rPr>
              <a:t>Tren</a:t>
            </a:r>
            <a:endParaRPr lang="en-US" sz="2000" b="1" dirty="0">
              <a:solidFill>
                <a:srgbClr val="453F45"/>
              </a:solidFill>
            </a:endParaRPr>
          </a:p>
        </p:txBody>
      </p:sp>
      <p:graphicFrame>
        <p:nvGraphicFramePr>
          <p:cNvPr id="30" name="Chart 29">
            <a:extLst>
              <a:ext uri="{FF2B5EF4-FFF2-40B4-BE49-F238E27FC236}">
                <a16:creationId xmlns:a16="http://schemas.microsoft.com/office/drawing/2014/main" id="{53CCA38E-C83F-4472-A40B-4E2771FA8C74}"/>
              </a:ext>
            </a:extLst>
          </p:cNvPr>
          <p:cNvGraphicFramePr/>
          <p:nvPr>
            <p:extLst>
              <p:ext uri="{D42A27DB-BD31-4B8C-83A1-F6EECF244321}">
                <p14:modId xmlns:p14="http://schemas.microsoft.com/office/powerpoint/2010/main" val="3598370546"/>
              </p:ext>
            </p:extLst>
          </p:nvPr>
        </p:nvGraphicFramePr>
        <p:xfrm>
          <a:off x="7157784" y="4162516"/>
          <a:ext cx="4833650" cy="3040633"/>
        </p:xfrm>
        <a:graphic>
          <a:graphicData uri="http://schemas.openxmlformats.org/drawingml/2006/chart">
            <c:chart xmlns:c="http://schemas.openxmlformats.org/drawingml/2006/chart" xmlns:r="http://schemas.openxmlformats.org/officeDocument/2006/relationships" r:id="rId14"/>
          </a:graphicData>
        </a:graphic>
      </p:graphicFrame>
      <p:sp>
        <p:nvSpPr>
          <p:cNvPr id="31" name="TextBox 30">
            <a:extLst>
              <a:ext uri="{FF2B5EF4-FFF2-40B4-BE49-F238E27FC236}">
                <a16:creationId xmlns:a16="http://schemas.microsoft.com/office/drawing/2014/main" id="{EF68AAE6-C52F-4250-8F54-063AE0EF0532}"/>
              </a:ext>
            </a:extLst>
          </p:cNvPr>
          <p:cNvSpPr txBox="1"/>
          <p:nvPr/>
        </p:nvSpPr>
        <p:spPr>
          <a:xfrm>
            <a:off x="7895172" y="4201781"/>
            <a:ext cx="4464694" cy="400110"/>
          </a:xfrm>
          <a:prstGeom prst="rect">
            <a:avLst/>
          </a:prstGeom>
          <a:noFill/>
        </p:spPr>
        <p:txBody>
          <a:bodyPr wrap="square" rtlCol="0">
            <a:spAutoFit/>
          </a:bodyPr>
          <a:lstStyle/>
          <a:p>
            <a:pPr algn="ctr"/>
            <a:r>
              <a:rPr lang="en-US" sz="2000" b="1" dirty="0" err="1">
                <a:solidFill>
                  <a:srgbClr val="453F45"/>
                </a:solidFill>
              </a:rPr>
              <a:t>Frecuencia</a:t>
            </a:r>
            <a:r>
              <a:rPr lang="en-US" sz="2000" b="1" dirty="0">
                <a:solidFill>
                  <a:srgbClr val="453F45"/>
                </a:solidFill>
              </a:rPr>
              <a:t> de </a:t>
            </a:r>
            <a:r>
              <a:rPr lang="en-US" sz="2000" b="1" dirty="0" err="1">
                <a:solidFill>
                  <a:srgbClr val="453F45"/>
                </a:solidFill>
              </a:rPr>
              <a:t>Transporte</a:t>
            </a:r>
            <a:r>
              <a:rPr lang="en-US" sz="2000" b="1" dirty="0">
                <a:solidFill>
                  <a:srgbClr val="453F45"/>
                </a:solidFill>
              </a:rPr>
              <a:t> </a:t>
            </a:r>
            <a:r>
              <a:rPr lang="en-US" sz="2000" b="1" dirty="0" err="1">
                <a:solidFill>
                  <a:srgbClr val="453F45"/>
                </a:solidFill>
              </a:rPr>
              <a:t>Público</a:t>
            </a:r>
            <a:endParaRPr lang="en-US" sz="2000" b="1" dirty="0">
              <a:solidFill>
                <a:srgbClr val="453F45"/>
              </a:solidFill>
            </a:endParaRPr>
          </a:p>
        </p:txBody>
      </p:sp>
      <p:grpSp>
        <p:nvGrpSpPr>
          <p:cNvPr id="36" name="Group 35">
            <a:extLst>
              <a:ext uri="{FF2B5EF4-FFF2-40B4-BE49-F238E27FC236}">
                <a16:creationId xmlns:a16="http://schemas.microsoft.com/office/drawing/2014/main" id="{9FF184DD-05D1-4C8D-8015-E339424B6357}"/>
              </a:ext>
            </a:extLst>
          </p:cNvPr>
          <p:cNvGrpSpPr/>
          <p:nvPr/>
        </p:nvGrpSpPr>
        <p:grpSpPr>
          <a:xfrm>
            <a:off x="9357670" y="5104941"/>
            <a:ext cx="2042849" cy="1407791"/>
            <a:chOff x="9858522" y="4559022"/>
            <a:chExt cx="2116714" cy="1458694"/>
          </a:xfrm>
        </p:grpSpPr>
        <p:grpSp>
          <p:nvGrpSpPr>
            <p:cNvPr id="37" name="Group 36">
              <a:extLst>
                <a:ext uri="{FF2B5EF4-FFF2-40B4-BE49-F238E27FC236}">
                  <a16:creationId xmlns:a16="http://schemas.microsoft.com/office/drawing/2014/main" id="{D21ADB8F-BB7D-4BEF-B00D-9CB0EBFEA81C}"/>
                </a:ext>
              </a:extLst>
            </p:cNvPr>
            <p:cNvGrpSpPr/>
            <p:nvPr/>
          </p:nvGrpSpPr>
          <p:grpSpPr>
            <a:xfrm>
              <a:off x="10426589" y="4559022"/>
              <a:ext cx="676864" cy="436009"/>
              <a:chOff x="1605728" y="5275846"/>
              <a:chExt cx="579056" cy="410490"/>
            </a:xfrm>
          </p:grpSpPr>
          <p:pic>
            <p:nvPicPr>
              <p:cNvPr id="42" name="Graphic 41" descr="Walk outline">
                <a:extLst>
                  <a:ext uri="{FF2B5EF4-FFF2-40B4-BE49-F238E27FC236}">
                    <a16:creationId xmlns:a16="http://schemas.microsoft.com/office/drawing/2014/main" id="{49E11522-A1D1-4FDF-9CCC-43B89305D0F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605728" y="5311573"/>
                <a:ext cx="297946" cy="374763"/>
              </a:xfrm>
              <a:prstGeom prst="rect">
                <a:avLst/>
              </a:prstGeom>
            </p:spPr>
          </p:pic>
          <p:pic>
            <p:nvPicPr>
              <p:cNvPr id="44" name="Graphic 43">
                <a:extLst>
                  <a:ext uri="{FF2B5EF4-FFF2-40B4-BE49-F238E27FC236}">
                    <a16:creationId xmlns:a16="http://schemas.microsoft.com/office/drawing/2014/main" id="{C2EBBC59-F964-43D1-9CCB-C1046DEA71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65557" y="5275846"/>
                <a:ext cx="319227" cy="387191"/>
              </a:xfrm>
              <a:prstGeom prst="rect">
                <a:avLst/>
              </a:prstGeom>
            </p:spPr>
          </p:pic>
        </p:grpSp>
        <p:sp>
          <p:nvSpPr>
            <p:cNvPr id="46" name="TextBox 45">
              <a:extLst>
                <a:ext uri="{FF2B5EF4-FFF2-40B4-BE49-F238E27FC236}">
                  <a16:creationId xmlns:a16="http://schemas.microsoft.com/office/drawing/2014/main" id="{7F64CE35-8AFF-4194-A061-E081BBECB0BB}"/>
                </a:ext>
              </a:extLst>
            </p:cNvPr>
            <p:cNvSpPr txBox="1"/>
            <p:nvPr/>
          </p:nvSpPr>
          <p:spPr>
            <a:xfrm>
              <a:off x="9858522" y="4965329"/>
              <a:ext cx="2116714" cy="1052387"/>
            </a:xfrm>
            <a:prstGeom prst="rect">
              <a:avLst/>
            </a:prstGeom>
            <a:noFill/>
          </p:spPr>
          <p:txBody>
            <a:bodyPr wrap="square">
              <a:spAutoFit/>
            </a:bodyPr>
            <a:lstStyle/>
            <a:p>
              <a:pPr algn="ctr"/>
              <a:r>
                <a:rPr lang="en-US" b="1" dirty="0">
                  <a:solidFill>
                    <a:srgbClr val="453F45"/>
                  </a:solidFill>
                </a:rPr>
                <a:t>79%</a:t>
              </a:r>
            </a:p>
            <a:p>
              <a:pPr algn="ctr"/>
              <a:r>
                <a:rPr lang="en-US" sz="1400" dirty="0">
                  <a:solidFill>
                    <a:srgbClr val="453F45"/>
                  </a:solidFill>
                </a:rPr>
                <a:t>de los </a:t>
              </a:r>
              <a:r>
                <a:rPr lang="en-US" sz="1400" dirty="0" err="1">
                  <a:solidFill>
                    <a:srgbClr val="453F45"/>
                  </a:solidFill>
                </a:rPr>
                <a:t>usuarios</a:t>
              </a:r>
              <a:r>
                <a:rPr lang="en-US" sz="1400" dirty="0">
                  <a:solidFill>
                    <a:srgbClr val="453F45"/>
                  </a:solidFill>
                </a:rPr>
                <a:t> </a:t>
              </a:r>
              <a:r>
                <a:rPr lang="en-US" sz="1400" dirty="0" err="1">
                  <a:solidFill>
                    <a:srgbClr val="453F45"/>
                  </a:solidFill>
                </a:rPr>
                <a:t>usan</a:t>
              </a:r>
              <a:r>
                <a:rPr lang="en-US" sz="1400" dirty="0">
                  <a:solidFill>
                    <a:srgbClr val="453F45"/>
                  </a:solidFill>
                </a:rPr>
                <a:t> el </a:t>
              </a:r>
              <a:r>
                <a:rPr lang="en-US" sz="1400" dirty="0" err="1">
                  <a:solidFill>
                    <a:srgbClr val="453F45"/>
                  </a:solidFill>
                </a:rPr>
                <a:t>transporte</a:t>
              </a:r>
              <a:r>
                <a:rPr lang="en-US" sz="1400" dirty="0">
                  <a:solidFill>
                    <a:srgbClr val="453F45"/>
                  </a:solidFill>
                </a:rPr>
                <a:t> </a:t>
              </a:r>
              <a:r>
                <a:rPr lang="en-US" sz="1400" dirty="0" err="1">
                  <a:solidFill>
                    <a:srgbClr val="453F45"/>
                  </a:solidFill>
                </a:rPr>
                <a:t>público</a:t>
              </a:r>
              <a:r>
                <a:rPr lang="en-US" sz="1400" dirty="0">
                  <a:solidFill>
                    <a:srgbClr val="453F45"/>
                  </a:solidFill>
                </a:rPr>
                <a:t> </a:t>
              </a:r>
              <a:r>
                <a:rPr lang="en-US" sz="1400" dirty="0" err="1">
                  <a:solidFill>
                    <a:srgbClr val="453F45"/>
                  </a:solidFill>
                </a:rPr>
                <a:t>más</a:t>
              </a:r>
              <a:r>
                <a:rPr lang="en-US" sz="1400" dirty="0">
                  <a:solidFill>
                    <a:srgbClr val="453F45"/>
                  </a:solidFill>
                </a:rPr>
                <a:t> de 5 </a:t>
              </a:r>
              <a:r>
                <a:rPr lang="en-US" sz="1400" dirty="0" err="1">
                  <a:solidFill>
                    <a:srgbClr val="453F45"/>
                  </a:solidFill>
                </a:rPr>
                <a:t>días</a:t>
              </a:r>
              <a:r>
                <a:rPr lang="en-US" sz="1400" dirty="0">
                  <a:solidFill>
                    <a:srgbClr val="453F45"/>
                  </a:solidFill>
                </a:rPr>
                <a:t> a la </a:t>
              </a:r>
              <a:r>
                <a:rPr lang="en-US" sz="1400" dirty="0" err="1">
                  <a:solidFill>
                    <a:srgbClr val="453F45"/>
                  </a:solidFill>
                </a:rPr>
                <a:t>semana</a:t>
              </a:r>
              <a:endParaRPr lang="en-US" sz="1400" dirty="0">
                <a:solidFill>
                  <a:srgbClr val="453F45"/>
                </a:solidFill>
              </a:endParaRPr>
            </a:p>
          </p:txBody>
        </p:sp>
      </p:grpSp>
      <p:grpSp>
        <p:nvGrpSpPr>
          <p:cNvPr id="34" name="Group 33">
            <a:extLst>
              <a:ext uri="{FF2B5EF4-FFF2-40B4-BE49-F238E27FC236}">
                <a16:creationId xmlns:a16="http://schemas.microsoft.com/office/drawing/2014/main" id="{FB61848B-7BAC-42CF-9DB9-9F3842C04E17}"/>
              </a:ext>
            </a:extLst>
          </p:cNvPr>
          <p:cNvGrpSpPr/>
          <p:nvPr/>
        </p:nvGrpSpPr>
        <p:grpSpPr>
          <a:xfrm>
            <a:off x="5225375" y="2397678"/>
            <a:ext cx="1422272" cy="1533386"/>
            <a:chOff x="5967692" y="4453923"/>
            <a:chExt cx="1473699" cy="1588830"/>
          </a:xfrm>
        </p:grpSpPr>
        <p:pic>
          <p:nvPicPr>
            <p:cNvPr id="23" name="Graphic 22">
              <a:extLst>
                <a:ext uri="{FF2B5EF4-FFF2-40B4-BE49-F238E27FC236}">
                  <a16:creationId xmlns:a16="http://schemas.microsoft.com/office/drawing/2014/main" id="{CA4B8161-8B15-4B9A-B071-13C4CDE12E9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01715" y="4453923"/>
              <a:ext cx="732916" cy="732917"/>
            </a:xfrm>
            <a:prstGeom prst="rect">
              <a:avLst/>
            </a:prstGeom>
          </p:spPr>
        </p:pic>
        <p:sp>
          <p:nvSpPr>
            <p:cNvPr id="47" name="TextBox 46">
              <a:extLst>
                <a:ext uri="{FF2B5EF4-FFF2-40B4-BE49-F238E27FC236}">
                  <a16:creationId xmlns:a16="http://schemas.microsoft.com/office/drawing/2014/main" id="{A7CA7ADD-23B5-4CF1-9486-90E5ACE360EF}"/>
                </a:ext>
              </a:extLst>
            </p:cNvPr>
            <p:cNvSpPr txBox="1"/>
            <p:nvPr/>
          </p:nvSpPr>
          <p:spPr>
            <a:xfrm>
              <a:off x="5967692" y="4990366"/>
              <a:ext cx="1473699" cy="1052387"/>
            </a:xfrm>
            <a:prstGeom prst="rect">
              <a:avLst/>
            </a:prstGeom>
            <a:noFill/>
          </p:spPr>
          <p:txBody>
            <a:bodyPr wrap="square">
              <a:spAutoFit/>
            </a:bodyPr>
            <a:lstStyle/>
            <a:p>
              <a:pPr algn="ctr"/>
              <a:r>
                <a:rPr lang="en-US" b="1" dirty="0">
                  <a:solidFill>
                    <a:srgbClr val="453F45"/>
                  </a:solidFill>
                </a:rPr>
                <a:t>51%</a:t>
              </a:r>
            </a:p>
            <a:p>
              <a:pPr algn="ctr"/>
              <a:r>
                <a:rPr lang="en-US" sz="1400" dirty="0">
                  <a:solidFill>
                    <a:srgbClr val="453F45"/>
                  </a:solidFill>
                </a:rPr>
                <a:t>de los </a:t>
              </a:r>
              <a:r>
                <a:rPr lang="en-US" sz="1400" dirty="0" err="1">
                  <a:solidFill>
                    <a:srgbClr val="453F45"/>
                  </a:solidFill>
                </a:rPr>
                <a:t>usuarios</a:t>
              </a:r>
              <a:r>
                <a:rPr lang="en-US" sz="1400" dirty="0">
                  <a:solidFill>
                    <a:srgbClr val="453F45"/>
                  </a:solidFill>
                </a:rPr>
                <a:t> </a:t>
              </a:r>
              <a:r>
                <a:rPr lang="en-US" sz="1400" dirty="0" err="1">
                  <a:solidFill>
                    <a:srgbClr val="453F45"/>
                  </a:solidFill>
                </a:rPr>
                <a:t>tiene</a:t>
              </a:r>
              <a:r>
                <a:rPr lang="en-US" sz="1400" dirty="0">
                  <a:solidFill>
                    <a:srgbClr val="453F45"/>
                  </a:solidFill>
                </a:rPr>
                <a:t> entre 35 y 64 </a:t>
              </a:r>
              <a:r>
                <a:rPr lang="en-US" sz="1400" dirty="0" err="1">
                  <a:solidFill>
                    <a:srgbClr val="453F45"/>
                  </a:solidFill>
                </a:rPr>
                <a:t>años</a:t>
              </a:r>
              <a:endParaRPr lang="en-US" sz="1400" dirty="0">
                <a:solidFill>
                  <a:srgbClr val="453F45"/>
                </a:solidFill>
              </a:endParaRPr>
            </a:p>
          </p:txBody>
        </p:sp>
      </p:grpSp>
      <p:sp>
        <p:nvSpPr>
          <p:cNvPr id="50" name="TextBox 49">
            <a:extLst>
              <a:ext uri="{FF2B5EF4-FFF2-40B4-BE49-F238E27FC236}">
                <a16:creationId xmlns:a16="http://schemas.microsoft.com/office/drawing/2014/main" id="{B6705537-37DC-454C-AA6D-4FCE0C807831}"/>
              </a:ext>
            </a:extLst>
          </p:cNvPr>
          <p:cNvSpPr txBox="1"/>
          <p:nvPr/>
        </p:nvSpPr>
        <p:spPr>
          <a:xfrm>
            <a:off x="6842339" y="755393"/>
            <a:ext cx="5349662" cy="400110"/>
          </a:xfrm>
          <a:prstGeom prst="rect">
            <a:avLst/>
          </a:prstGeom>
          <a:noFill/>
        </p:spPr>
        <p:txBody>
          <a:bodyPr wrap="square">
            <a:spAutoFit/>
          </a:bodyPr>
          <a:lstStyle/>
          <a:p>
            <a:pPr algn="ctr"/>
            <a:endParaRPr lang="en-US" sz="1000" b="0" i="0" u="none" strike="noStrike" baseline="0" dirty="0">
              <a:solidFill>
                <a:srgbClr val="000000"/>
              </a:solidFill>
            </a:endParaRPr>
          </a:p>
          <a:p>
            <a:pPr marR="0" algn="ctr"/>
            <a:r>
              <a:rPr lang="en-US" sz="1000" b="0" i="0" u="none" strike="noStrike" baseline="0" dirty="0"/>
              <a:t>Fuente: ACS (2015-2019); </a:t>
            </a:r>
            <a:r>
              <a:rPr lang="en-US" sz="1000" b="0" i="0" u="none" strike="noStrike" baseline="0" dirty="0" err="1"/>
              <a:t>Encuesta</a:t>
            </a:r>
            <a:r>
              <a:rPr lang="en-US" sz="1000" b="0" i="0" u="none" strike="noStrike" baseline="0" dirty="0"/>
              <a:t> a </a:t>
            </a:r>
            <a:r>
              <a:rPr lang="en-US" sz="1000" b="0" i="0" u="none" strike="noStrike" baseline="0" dirty="0" err="1"/>
              <a:t>bordo</a:t>
            </a:r>
            <a:r>
              <a:rPr lang="en-US" sz="1000" b="0" i="0" u="none" strike="noStrike" baseline="0" dirty="0"/>
              <a:t> de la </a:t>
            </a:r>
            <a:r>
              <a:rPr lang="en-US" sz="1000" b="0" i="0" u="none" strike="noStrike" baseline="0" dirty="0" err="1"/>
              <a:t>Ruta</a:t>
            </a:r>
            <a:r>
              <a:rPr lang="en-US" sz="1000" b="0" i="0" u="none" strike="noStrike" baseline="0" dirty="0"/>
              <a:t> 39 de CTG/ETC </a:t>
            </a:r>
            <a:r>
              <a:rPr lang="en-US" sz="1000" dirty="0"/>
              <a:t>In</a:t>
            </a:r>
            <a:r>
              <a:rPr lang="en-US" sz="1000" b="0" i="0" u="none" strike="noStrike" baseline="0" dirty="0"/>
              <a:t>stitute (2019) </a:t>
            </a:r>
            <a:endParaRPr lang="en-US" sz="1000" dirty="0"/>
          </a:p>
        </p:txBody>
      </p:sp>
      <p:grpSp>
        <p:nvGrpSpPr>
          <p:cNvPr id="54" name="Group 53">
            <a:extLst>
              <a:ext uri="{FF2B5EF4-FFF2-40B4-BE49-F238E27FC236}">
                <a16:creationId xmlns:a16="http://schemas.microsoft.com/office/drawing/2014/main" id="{E1D21B3F-220B-4B5E-8FA5-2C299B7A29FF}"/>
              </a:ext>
            </a:extLst>
          </p:cNvPr>
          <p:cNvGrpSpPr/>
          <p:nvPr/>
        </p:nvGrpSpPr>
        <p:grpSpPr>
          <a:xfrm>
            <a:off x="9513458" y="2439633"/>
            <a:ext cx="1401725" cy="1673728"/>
            <a:chOff x="9519727" y="2366224"/>
            <a:chExt cx="1401725" cy="1673728"/>
          </a:xfrm>
        </p:grpSpPr>
        <p:pic>
          <p:nvPicPr>
            <p:cNvPr id="8" name="Graphic 7" descr="Train with solid fill">
              <a:extLst>
                <a:ext uri="{FF2B5EF4-FFF2-40B4-BE49-F238E27FC236}">
                  <a16:creationId xmlns:a16="http://schemas.microsoft.com/office/drawing/2014/main" id="{9A2D7B8A-C9C8-4FAB-A563-BA5FFFBDA3AF}"/>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925869" y="2366224"/>
              <a:ext cx="563766" cy="494953"/>
            </a:xfrm>
            <a:prstGeom prst="rect">
              <a:avLst/>
            </a:prstGeom>
          </p:spPr>
        </p:pic>
        <p:sp>
          <p:nvSpPr>
            <p:cNvPr id="53" name="TextBox 52">
              <a:extLst>
                <a:ext uri="{FF2B5EF4-FFF2-40B4-BE49-F238E27FC236}">
                  <a16:creationId xmlns:a16="http://schemas.microsoft.com/office/drawing/2014/main" id="{EBB71F67-C03F-4686-813E-6EE54108B29F}"/>
                </a:ext>
              </a:extLst>
            </p:cNvPr>
            <p:cNvSpPr txBox="1"/>
            <p:nvPr/>
          </p:nvSpPr>
          <p:spPr>
            <a:xfrm>
              <a:off x="9519727" y="2808846"/>
              <a:ext cx="1401725" cy="1231106"/>
            </a:xfrm>
            <a:prstGeom prst="rect">
              <a:avLst/>
            </a:prstGeom>
            <a:noFill/>
          </p:spPr>
          <p:txBody>
            <a:bodyPr wrap="square" rtlCol="0">
              <a:spAutoFit/>
            </a:bodyPr>
            <a:lstStyle>
              <a:defPPr>
                <a:defRPr lang="en-US"/>
              </a:defPPr>
              <a:lvl1pPr algn="ctr">
                <a:defRPr b="1">
                  <a:solidFill>
                    <a:srgbClr val="453F45"/>
                  </a:solidFill>
                </a:defRPr>
              </a:lvl1pPr>
            </a:lstStyle>
            <a:p>
              <a:r>
                <a:rPr lang="en-US" dirty="0"/>
                <a:t>81% </a:t>
              </a:r>
            </a:p>
            <a:p>
              <a:r>
                <a:rPr lang="en-US" sz="1400" b="0" dirty="0"/>
                <a:t>de </a:t>
              </a:r>
              <a:r>
                <a:rPr lang="en-US" sz="1400" b="0" dirty="0" err="1"/>
                <a:t>toda</a:t>
              </a:r>
              <a:r>
                <a:rPr lang="en-US" sz="1400" b="0" dirty="0"/>
                <a:t> la </a:t>
              </a:r>
              <a:r>
                <a:rPr lang="en-US" sz="1400" b="0" dirty="0" err="1"/>
                <a:t>ruta</a:t>
              </a:r>
              <a:r>
                <a:rPr lang="en-US" sz="1400" b="0" dirty="0"/>
                <a:t> 39 </a:t>
              </a:r>
              <a:r>
                <a:rPr lang="en-US" sz="1400" b="0" dirty="0" err="1"/>
                <a:t>hace</a:t>
              </a:r>
              <a:r>
                <a:rPr lang="en-US" sz="1400" b="0" dirty="0"/>
                <a:t> </a:t>
              </a:r>
              <a:r>
                <a:rPr lang="en-US" sz="1400" b="0" dirty="0" err="1"/>
                <a:t>transbordo</a:t>
              </a:r>
              <a:r>
                <a:rPr lang="en-US" sz="1400" b="0" dirty="0"/>
                <a:t> al </a:t>
              </a:r>
              <a:r>
                <a:rPr lang="en-US" sz="1400" b="0" dirty="0" err="1"/>
                <a:t>tren</a:t>
              </a:r>
              <a:endParaRPr lang="en-US" sz="1400" b="0" dirty="0"/>
            </a:p>
          </p:txBody>
        </p:sp>
      </p:grpSp>
      <p:graphicFrame>
        <p:nvGraphicFramePr>
          <p:cNvPr id="43" name="Chart 42">
            <a:extLst>
              <a:ext uri="{FF2B5EF4-FFF2-40B4-BE49-F238E27FC236}">
                <a16:creationId xmlns:a16="http://schemas.microsoft.com/office/drawing/2014/main" id="{D4D0B7BA-E058-4B37-B598-C472E5934DA6}"/>
              </a:ext>
            </a:extLst>
          </p:cNvPr>
          <p:cNvGraphicFramePr/>
          <p:nvPr>
            <p:extLst>
              <p:ext uri="{D42A27DB-BD31-4B8C-83A1-F6EECF244321}">
                <p14:modId xmlns:p14="http://schemas.microsoft.com/office/powerpoint/2010/main" val="2497295981"/>
              </p:ext>
            </p:extLst>
          </p:nvPr>
        </p:nvGraphicFramePr>
        <p:xfrm>
          <a:off x="3710117" y="4036410"/>
          <a:ext cx="4489067" cy="3040633"/>
        </p:xfrm>
        <a:graphic>
          <a:graphicData uri="http://schemas.openxmlformats.org/drawingml/2006/chart">
            <c:chart xmlns:c="http://schemas.openxmlformats.org/drawingml/2006/chart" xmlns:r="http://schemas.openxmlformats.org/officeDocument/2006/relationships" r:id="rId23"/>
          </a:graphicData>
        </a:graphic>
      </p:graphicFrame>
    </p:spTree>
    <p:extLst>
      <p:ext uri="{BB962C8B-B14F-4D97-AF65-F5344CB8AC3E}">
        <p14:creationId xmlns:p14="http://schemas.microsoft.com/office/powerpoint/2010/main" val="3891667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E0F47E-E529-4662-98D7-725319610F10}"/>
              </a:ext>
            </a:extLst>
          </p:cNvPr>
          <p:cNvSpPr>
            <a:spLocks noGrp="1"/>
          </p:cNvSpPr>
          <p:nvPr>
            <p:ph type="title"/>
          </p:nvPr>
        </p:nvSpPr>
        <p:spPr/>
        <p:txBody>
          <a:bodyPr/>
          <a:lstStyle/>
          <a:p>
            <a:r>
              <a:rPr lang="en-US" dirty="0" err="1"/>
              <a:t>Cantidad</a:t>
            </a:r>
            <a:r>
              <a:rPr lang="en-US" dirty="0"/>
              <a:t> actual de </a:t>
            </a:r>
            <a:r>
              <a:rPr lang="en-US" dirty="0" err="1"/>
              <a:t>pasajeros</a:t>
            </a:r>
            <a:endParaRPr lang="en-US" dirty="0"/>
          </a:p>
        </p:txBody>
      </p:sp>
      <p:sp>
        <p:nvSpPr>
          <p:cNvPr id="5" name="Date Placeholder 4">
            <a:extLst>
              <a:ext uri="{FF2B5EF4-FFF2-40B4-BE49-F238E27FC236}">
                <a16:creationId xmlns:a16="http://schemas.microsoft.com/office/drawing/2014/main" id="{A0FF69A1-7EF4-4ACE-8CFD-619D3465AB2C}"/>
              </a:ext>
            </a:extLst>
          </p:cNvPr>
          <p:cNvSpPr>
            <a:spLocks noGrp="1"/>
          </p:cNvSpPr>
          <p:nvPr>
            <p:ph type="dt" sz="half" idx="10"/>
          </p:nvPr>
        </p:nvSpPr>
        <p:spPr/>
        <p:txBody>
          <a:bodyPr/>
          <a:lstStyle/>
          <a:p>
            <a:pPr algn="l"/>
            <a:fld id="{E8A504D4-12FC-E546-8595-799F1C422E11}" type="datetime4">
              <a:rPr lang="en-US" smtClean="0"/>
              <a:pPr algn="l"/>
              <a:t>June 24, 2022</a:t>
            </a:fld>
            <a:endParaRPr lang="en-US"/>
          </a:p>
        </p:txBody>
      </p:sp>
      <p:sp>
        <p:nvSpPr>
          <p:cNvPr id="6" name="Slide Number Placeholder 5">
            <a:extLst>
              <a:ext uri="{FF2B5EF4-FFF2-40B4-BE49-F238E27FC236}">
                <a16:creationId xmlns:a16="http://schemas.microsoft.com/office/drawing/2014/main" id="{EEB9F837-B7F8-4C1E-966C-0593C86AE502}"/>
              </a:ext>
            </a:extLst>
          </p:cNvPr>
          <p:cNvSpPr>
            <a:spLocks noGrp="1"/>
          </p:cNvSpPr>
          <p:nvPr>
            <p:ph type="sldNum" sz="quarter" idx="12"/>
          </p:nvPr>
        </p:nvSpPr>
        <p:spPr/>
        <p:txBody>
          <a:bodyPr/>
          <a:lstStyle/>
          <a:p>
            <a:pPr algn="ctr"/>
            <a:fld id="{B474D2A7-32E0-B840-9DF4-58881E53B73E}" type="slidenum">
              <a:rPr lang="en-US" smtClean="0"/>
              <a:pPr algn="ctr"/>
              <a:t>12</a:t>
            </a:fld>
            <a:endParaRPr lang="en-US"/>
          </a:p>
        </p:txBody>
      </p:sp>
      <p:pic>
        <p:nvPicPr>
          <p:cNvPr id="14" name="Content Placeholder 13">
            <a:extLst>
              <a:ext uri="{FF2B5EF4-FFF2-40B4-BE49-F238E27FC236}">
                <a16:creationId xmlns:a16="http://schemas.microsoft.com/office/drawing/2014/main" id="{CDB3412B-76AF-4D8B-B560-D4307589222B}"/>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p:blipFill>
        <p:spPr>
          <a:xfrm>
            <a:off x="1" y="3465101"/>
            <a:ext cx="12191998" cy="3313310"/>
          </a:xfrm>
        </p:spPr>
      </p:pic>
      <p:sp>
        <p:nvSpPr>
          <p:cNvPr id="23" name="Text Placeholder 6">
            <a:extLst>
              <a:ext uri="{FF2B5EF4-FFF2-40B4-BE49-F238E27FC236}">
                <a16:creationId xmlns:a16="http://schemas.microsoft.com/office/drawing/2014/main" id="{C4A1C9AB-30B2-4AA2-8E49-627804831AA5}"/>
              </a:ext>
            </a:extLst>
          </p:cNvPr>
          <p:cNvSpPr txBox="1">
            <a:spLocks/>
          </p:cNvSpPr>
          <p:nvPr/>
        </p:nvSpPr>
        <p:spPr>
          <a:xfrm>
            <a:off x="6096000" y="1651616"/>
            <a:ext cx="5280870" cy="1645773"/>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b="1" dirty="0"/>
              <a:t>Velocidad Actual de la Ruta 39</a:t>
            </a:r>
          </a:p>
          <a:p>
            <a:pPr marL="285750" indent="-285750">
              <a:buFont typeface="Arial" panose="020B0604020202020204" pitchFamily="34" charset="0"/>
              <a:buChar char="•"/>
            </a:pPr>
            <a:r>
              <a:rPr lang="es-419" dirty="0"/>
              <a:t>Tiempo promedio: 39.2 minutos</a:t>
            </a:r>
          </a:p>
          <a:p>
            <a:pPr marL="285750" indent="-285750">
              <a:buFont typeface="Arial" panose="020B0604020202020204" pitchFamily="34" charset="0"/>
              <a:buChar char="•"/>
            </a:pPr>
            <a:r>
              <a:rPr lang="es-419" dirty="0"/>
              <a:t>Velocidad promedio calculada: 12.8 mph</a:t>
            </a:r>
          </a:p>
        </p:txBody>
      </p:sp>
      <p:sp>
        <p:nvSpPr>
          <p:cNvPr id="31" name="Star: 5 Points 30">
            <a:extLst>
              <a:ext uri="{FF2B5EF4-FFF2-40B4-BE49-F238E27FC236}">
                <a16:creationId xmlns:a16="http://schemas.microsoft.com/office/drawing/2014/main" id="{E3A1DC0C-0531-49CA-898B-6379F689ECE7}"/>
              </a:ext>
            </a:extLst>
          </p:cNvPr>
          <p:cNvSpPr/>
          <p:nvPr/>
        </p:nvSpPr>
        <p:spPr>
          <a:xfrm>
            <a:off x="3360678" y="474402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D5452106-CBBE-4F90-A3CD-667F1E8C917E}"/>
              </a:ext>
            </a:extLst>
          </p:cNvPr>
          <p:cNvSpPr/>
          <p:nvPr/>
        </p:nvSpPr>
        <p:spPr>
          <a:xfrm>
            <a:off x="465150" y="5055196"/>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7C64D553-EB34-4B2E-8F7D-FBF83FCB9C9B}"/>
              </a:ext>
            </a:extLst>
          </p:cNvPr>
          <p:cNvSpPr/>
          <p:nvPr/>
        </p:nvSpPr>
        <p:spPr>
          <a:xfrm>
            <a:off x="7873830" y="474746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35FC8E6C-227C-47FD-8A87-09F024D2871C}"/>
              </a:ext>
            </a:extLst>
          </p:cNvPr>
          <p:cNvSpPr/>
          <p:nvPr/>
        </p:nvSpPr>
        <p:spPr>
          <a:xfrm>
            <a:off x="8451116" y="474746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71BF7DC7-BEDF-4F51-8B39-ED5148AC51DD}"/>
              </a:ext>
            </a:extLst>
          </p:cNvPr>
          <p:cNvSpPr/>
          <p:nvPr/>
        </p:nvSpPr>
        <p:spPr>
          <a:xfrm>
            <a:off x="10762393" y="3976793"/>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ED62548-B484-4A00-8B06-ED23C37A4A2E}"/>
              </a:ext>
            </a:extLst>
          </p:cNvPr>
          <p:cNvGrpSpPr/>
          <p:nvPr/>
        </p:nvGrpSpPr>
        <p:grpSpPr>
          <a:xfrm>
            <a:off x="1361481" y="6338265"/>
            <a:ext cx="3998394" cy="464401"/>
            <a:chOff x="3396747" y="6159304"/>
            <a:chExt cx="3998394" cy="464401"/>
          </a:xfrm>
        </p:grpSpPr>
        <p:sp>
          <p:nvSpPr>
            <p:cNvPr id="25" name="Text Placeholder 6">
              <a:extLst>
                <a:ext uri="{FF2B5EF4-FFF2-40B4-BE49-F238E27FC236}">
                  <a16:creationId xmlns:a16="http://schemas.microsoft.com/office/drawing/2014/main" id="{EE6AAAE3-0096-4B8F-889D-64392EEC94E0}"/>
                </a:ext>
              </a:extLst>
            </p:cNvPr>
            <p:cNvSpPr txBox="1">
              <a:spLocks/>
            </p:cNvSpPr>
            <p:nvPr/>
          </p:nvSpPr>
          <p:spPr>
            <a:xfrm>
              <a:off x="3766875" y="6240454"/>
              <a:ext cx="3628266" cy="383251"/>
            </a:xfrm>
            <a:prstGeom prst="rect">
              <a:avLst/>
            </a:prstGeom>
            <a:ln>
              <a:noFill/>
            </a:ln>
          </p:spPr>
          <p:txBody>
            <a:bodyPr vert="horz" lIns="91440" tIns="45720" rIns="91440" bIns="45720" rtlCol="0">
              <a:normAutofit fontScale="62500" lnSpcReduction="20000"/>
            </a:bodyPr>
            <a:lst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Ubicaciones</a:t>
              </a:r>
              <a:r>
                <a:rPr lang="en-US" b="1" dirty="0"/>
                <a:t> </a:t>
              </a:r>
              <a:r>
                <a:rPr lang="en-US" b="1" dirty="0" err="1"/>
                <a:t>Importantes</a:t>
              </a:r>
              <a:r>
                <a:rPr lang="en-US" b="1" dirty="0"/>
                <a:t> de </a:t>
              </a:r>
              <a:r>
                <a:rPr lang="en-US" b="1" dirty="0" err="1"/>
                <a:t>Transbordo</a:t>
              </a:r>
              <a:r>
                <a:rPr lang="en-US" b="1" dirty="0"/>
                <a:t> de la </a:t>
              </a:r>
              <a:r>
                <a:rPr lang="en-US" b="1" dirty="0" err="1"/>
                <a:t>Ruta</a:t>
              </a:r>
              <a:r>
                <a:rPr lang="en-US" b="1" dirty="0"/>
                <a:t> 39</a:t>
              </a:r>
            </a:p>
          </p:txBody>
        </p:sp>
        <p:sp>
          <p:nvSpPr>
            <p:cNvPr id="36" name="Star: 5 Points 35">
              <a:extLst>
                <a:ext uri="{FF2B5EF4-FFF2-40B4-BE49-F238E27FC236}">
                  <a16:creationId xmlns:a16="http://schemas.microsoft.com/office/drawing/2014/main" id="{348273A1-92F9-4817-8D63-973816392026}"/>
                </a:ext>
              </a:extLst>
            </p:cNvPr>
            <p:cNvSpPr/>
            <p:nvPr/>
          </p:nvSpPr>
          <p:spPr>
            <a:xfrm>
              <a:off x="3396747" y="615930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6">
            <a:extLst>
              <a:ext uri="{FF2B5EF4-FFF2-40B4-BE49-F238E27FC236}">
                <a16:creationId xmlns:a16="http://schemas.microsoft.com/office/drawing/2014/main" id="{D265399A-D1E2-4B6F-99CC-465F308DE4A2}"/>
              </a:ext>
            </a:extLst>
          </p:cNvPr>
          <p:cNvSpPr>
            <a:spLocks noGrp="1"/>
          </p:cNvSpPr>
          <p:nvPr>
            <p:ph type="body" sz="quarter" idx="4294967295"/>
          </p:nvPr>
        </p:nvSpPr>
        <p:spPr>
          <a:xfrm>
            <a:off x="1309816" y="1651616"/>
            <a:ext cx="4786184" cy="1549921"/>
          </a:xfrm>
          <a:ln>
            <a:noFill/>
          </a:ln>
        </p:spPr>
        <p:txBody>
          <a:bodyPr>
            <a:normAutofit lnSpcReduction="10000"/>
          </a:bodyPr>
          <a:lstStyle/>
          <a:p>
            <a:r>
              <a:rPr lang="es-419" b="1" dirty="0"/>
              <a:t>Pasajeros de la Ruta 39 en el 2019</a:t>
            </a:r>
          </a:p>
          <a:p>
            <a:pPr marL="285750" indent="-285750">
              <a:buFont typeface="Arial" panose="020B0604020202020204" pitchFamily="34" charset="0"/>
              <a:buChar char="•"/>
            </a:pPr>
            <a:r>
              <a:rPr lang="es-419" dirty="0"/>
              <a:t>Día de semana: 5,616</a:t>
            </a:r>
          </a:p>
          <a:p>
            <a:pPr marL="285750" indent="-285750">
              <a:buFont typeface="Arial" panose="020B0604020202020204" pitchFamily="34" charset="0"/>
              <a:buChar char="•"/>
            </a:pPr>
            <a:r>
              <a:rPr lang="es-419" dirty="0"/>
              <a:t>Sábado: 4,193 (75% del día de semana)</a:t>
            </a:r>
          </a:p>
          <a:p>
            <a:pPr marL="285750" indent="-285750">
              <a:buFont typeface="Arial" panose="020B0604020202020204" pitchFamily="34" charset="0"/>
              <a:buChar char="•"/>
            </a:pPr>
            <a:r>
              <a:rPr lang="es-419" dirty="0"/>
              <a:t>Domingo: 3,609 (64% del día de semana)</a:t>
            </a:r>
          </a:p>
        </p:txBody>
      </p:sp>
    </p:spTree>
    <p:extLst>
      <p:ext uri="{BB962C8B-B14F-4D97-AF65-F5344CB8AC3E}">
        <p14:creationId xmlns:p14="http://schemas.microsoft.com/office/powerpoint/2010/main" val="3309649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480791-EA6A-4A9A-9F5B-789B1657AF1B}"/>
              </a:ext>
            </a:extLst>
          </p:cNvPr>
          <p:cNvSpPr>
            <a:spLocks noGrp="1"/>
          </p:cNvSpPr>
          <p:nvPr>
            <p:ph type="title"/>
          </p:nvPr>
        </p:nvSpPr>
        <p:spPr>
          <a:xfrm>
            <a:off x="818673" y="903742"/>
            <a:ext cx="9521081" cy="612500"/>
          </a:xfrm>
        </p:spPr>
        <p:txBody>
          <a:bodyPr>
            <a:normAutofit fontScale="90000"/>
          </a:bodyPr>
          <a:lstStyle/>
          <a:p>
            <a:r>
              <a:rPr lang="es-419" kern="1200" dirty="0">
                <a:latin typeface="+mj-lt"/>
                <a:ea typeface="+mj-ea"/>
                <a:cs typeface="+mj-cs"/>
              </a:rPr>
              <a:t>Ubicaciones de las Estaciones ART: Criterios y Metodología</a:t>
            </a:r>
            <a:endParaRPr lang="es-419" dirty="0"/>
          </a:p>
        </p:txBody>
      </p:sp>
      <p:sp>
        <p:nvSpPr>
          <p:cNvPr id="5" name="Date Placeholder 4">
            <a:extLst>
              <a:ext uri="{FF2B5EF4-FFF2-40B4-BE49-F238E27FC236}">
                <a16:creationId xmlns:a16="http://schemas.microsoft.com/office/drawing/2014/main" id="{AD9B43CD-2209-456C-A6DF-C2FED5252A16}"/>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6" name="Slide Number Placeholder 5">
            <a:extLst>
              <a:ext uri="{FF2B5EF4-FFF2-40B4-BE49-F238E27FC236}">
                <a16:creationId xmlns:a16="http://schemas.microsoft.com/office/drawing/2014/main" id="{A86C0742-852F-4151-A727-6AC66C1801ED}"/>
              </a:ext>
            </a:extLst>
          </p:cNvPr>
          <p:cNvSpPr>
            <a:spLocks noGrp="1"/>
          </p:cNvSpPr>
          <p:nvPr>
            <p:ph type="sldNum" sz="quarter" idx="12"/>
          </p:nvPr>
        </p:nvSpPr>
        <p:spPr/>
        <p:txBody>
          <a:bodyPr/>
          <a:lstStyle/>
          <a:p>
            <a:pPr algn="ctr"/>
            <a:fld id="{B474D2A7-32E0-B840-9DF4-58881E53B73E}" type="slidenum">
              <a:rPr lang="en-US" smtClean="0"/>
              <a:pPr algn="ctr"/>
              <a:t>13</a:t>
            </a:fld>
            <a:endParaRPr lang="en-US"/>
          </a:p>
        </p:txBody>
      </p:sp>
      <p:pic>
        <p:nvPicPr>
          <p:cNvPr id="22" name="Graphic 21" descr="Traffic cone with solid fill">
            <a:extLst>
              <a:ext uri="{FF2B5EF4-FFF2-40B4-BE49-F238E27FC236}">
                <a16:creationId xmlns:a16="http://schemas.microsoft.com/office/drawing/2014/main" id="{DFA02266-BC1D-4A8F-AFC4-405CCC6B89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4024" y="1900362"/>
            <a:ext cx="1137805" cy="1137805"/>
          </a:xfrm>
          <a:prstGeom prst="rect">
            <a:avLst/>
          </a:prstGeom>
        </p:spPr>
      </p:pic>
      <p:grpSp>
        <p:nvGrpSpPr>
          <p:cNvPr id="2" name="Group 1">
            <a:extLst>
              <a:ext uri="{FF2B5EF4-FFF2-40B4-BE49-F238E27FC236}">
                <a16:creationId xmlns:a16="http://schemas.microsoft.com/office/drawing/2014/main" id="{BB38FA4C-2D00-427C-9CA8-140ADE58136B}"/>
              </a:ext>
            </a:extLst>
          </p:cNvPr>
          <p:cNvGrpSpPr/>
          <p:nvPr/>
        </p:nvGrpSpPr>
        <p:grpSpPr>
          <a:xfrm>
            <a:off x="455456" y="1568774"/>
            <a:ext cx="2164046" cy="4628435"/>
            <a:chOff x="455456" y="1568774"/>
            <a:chExt cx="2164046" cy="4628435"/>
          </a:xfrm>
        </p:grpSpPr>
        <p:pic>
          <p:nvPicPr>
            <p:cNvPr id="3" name="Graphic 2" descr="Universal access with solid fill">
              <a:extLst>
                <a:ext uri="{FF2B5EF4-FFF2-40B4-BE49-F238E27FC236}">
                  <a16:creationId xmlns:a16="http://schemas.microsoft.com/office/drawing/2014/main" id="{FEF6B2AD-7831-431F-BE89-C92352D93A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673" y="1568774"/>
              <a:ext cx="1452634" cy="1452634"/>
            </a:xfrm>
            <a:prstGeom prst="rect">
              <a:avLst/>
            </a:prstGeom>
          </p:spPr>
        </p:pic>
        <p:sp>
          <p:nvSpPr>
            <p:cNvPr id="23" name="TextBox 22">
              <a:extLst>
                <a:ext uri="{FF2B5EF4-FFF2-40B4-BE49-F238E27FC236}">
                  <a16:creationId xmlns:a16="http://schemas.microsoft.com/office/drawing/2014/main" id="{08B4D321-C6D4-4C31-9B39-42B306351FC5}"/>
                </a:ext>
              </a:extLst>
            </p:cNvPr>
            <p:cNvSpPr txBox="1"/>
            <p:nvPr/>
          </p:nvSpPr>
          <p:spPr>
            <a:xfrm>
              <a:off x="455456" y="3334887"/>
              <a:ext cx="2164046" cy="2862322"/>
            </a:xfrm>
            <a:prstGeom prst="rect">
              <a:avLst/>
            </a:prstGeom>
            <a:noFill/>
          </p:spPr>
          <p:txBody>
            <a:bodyPr wrap="square" rtlCol="0">
              <a:spAutoFit/>
            </a:bodyPr>
            <a:lstStyle/>
            <a:p>
              <a:pPr algn="ctr"/>
              <a:r>
                <a:rPr lang="es-419" b="1"/>
                <a:t>Demanda</a:t>
              </a:r>
            </a:p>
            <a:p>
              <a:endParaRPr lang="es-419" i="1"/>
            </a:p>
            <a:p>
              <a:pPr marL="285750" indent="-285750">
                <a:buFont typeface="Arial" panose="020B0604020202020204" pitchFamily="34" charset="0"/>
                <a:buChar char="•"/>
              </a:pPr>
              <a:r>
                <a:rPr lang="es-419" i="1"/>
                <a:t>Alta demanda existente; ubicaciones con alta necesidad</a:t>
              </a:r>
            </a:p>
            <a:p>
              <a:pPr marL="285750" indent="-285750">
                <a:buFont typeface="Arial" panose="020B0604020202020204" pitchFamily="34" charset="0"/>
                <a:buChar char="•"/>
              </a:pPr>
              <a:endParaRPr lang="es-419" i="1"/>
            </a:p>
            <a:p>
              <a:pPr marL="285750" indent="-285750">
                <a:buFont typeface="Arial" panose="020B0604020202020204" pitchFamily="34" charset="0"/>
                <a:buChar char="•"/>
              </a:pPr>
              <a:r>
                <a:rPr lang="es-419" i="1"/>
                <a:t>Al menos 25 usuarios diarios</a:t>
              </a:r>
            </a:p>
            <a:p>
              <a:r>
                <a:rPr lang="es-419"/>
                <a:t> </a:t>
              </a:r>
            </a:p>
          </p:txBody>
        </p:sp>
      </p:grpSp>
      <p:grpSp>
        <p:nvGrpSpPr>
          <p:cNvPr id="14" name="Group 13">
            <a:extLst>
              <a:ext uri="{FF2B5EF4-FFF2-40B4-BE49-F238E27FC236}">
                <a16:creationId xmlns:a16="http://schemas.microsoft.com/office/drawing/2014/main" id="{AA33AD67-2F26-43D2-8F7C-32B0DC4F39E4}"/>
              </a:ext>
            </a:extLst>
          </p:cNvPr>
          <p:cNvGrpSpPr/>
          <p:nvPr/>
        </p:nvGrpSpPr>
        <p:grpSpPr>
          <a:xfrm>
            <a:off x="2960192" y="2199031"/>
            <a:ext cx="1770647" cy="365761"/>
            <a:chOff x="3584074" y="2593060"/>
            <a:chExt cx="2010583" cy="354415"/>
          </a:xfrm>
        </p:grpSpPr>
        <p:cxnSp>
          <p:nvCxnSpPr>
            <p:cNvPr id="9" name="Straight Connector 8">
              <a:extLst>
                <a:ext uri="{FF2B5EF4-FFF2-40B4-BE49-F238E27FC236}">
                  <a16:creationId xmlns:a16="http://schemas.microsoft.com/office/drawing/2014/main" id="{CA136878-D24A-4A7F-8B92-94EA8E21F40C}"/>
                </a:ext>
              </a:extLst>
            </p:cNvPr>
            <p:cNvCxnSpPr/>
            <p:nvPr/>
          </p:nvCxnSpPr>
          <p:spPr>
            <a:xfrm>
              <a:off x="3809740" y="2743331"/>
              <a:ext cx="1520792" cy="0"/>
            </a:xfrm>
            <a:prstGeom prst="line">
              <a:avLst/>
            </a:prstGeom>
            <a:ln w="825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1192F74-CBEB-4765-B83A-DA0F90E3E261}"/>
                </a:ext>
              </a:extLst>
            </p:cNvPr>
            <p:cNvSpPr/>
            <p:nvPr/>
          </p:nvSpPr>
          <p:spPr>
            <a:xfrm>
              <a:off x="3584074" y="2593060"/>
              <a:ext cx="415323" cy="35441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2D84851-99DC-44BA-A09D-A9E6027EDAA1}"/>
                </a:ext>
              </a:extLst>
            </p:cNvPr>
            <p:cNvSpPr/>
            <p:nvPr/>
          </p:nvSpPr>
          <p:spPr>
            <a:xfrm>
              <a:off x="5179334" y="2593061"/>
              <a:ext cx="415323" cy="35441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E807B36-AFA4-4628-9E0A-DEADF56E5038}"/>
                </a:ext>
              </a:extLst>
            </p:cNvPr>
            <p:cNvSpPr/>
            <p:nvPr/>
          </p:nvSpPr>
          <p:spPr>
            <a:xfrm>
              <a:off x="4410302" y="2593060"/>
              <a:ext cx="415323" cy="35441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B51C1794-E432-439D-8679-075C1B0CACE9}"/>
              </a:ext>
            </a:extLst>
          </p:cNvPr>
          <p:cNvSpPr txBox="1"/>
          <p:nvPr/>
        </p:nvSpPr>
        <p:spPr>
          <a:xfrm>
            <a:off x="2732916" y="3332918"/>
            <a:ext cx="2164045" cy="2585323"/>
          </a:xfrm>
          <a:prstGeom prst="rect">
            <a:avLst/>
          </a:prstGeom>
          <a:noFill/>
        </p:spPr>
        <p:txBody>
          <a:bodyPr wrap="square" rtlCol="0">
            <a:spAutoFit/>
          </a:bodyPr>
          <a:lstStyle/>
          <a:p>
            <a:pPr algn="ctr"/>
            <a:r>
              <a:rPr lang="es-419" b="1" dirty="0"/>
              <a:t>Espaciado de las Estaciones</a:t>
            </a:r>
          </a:p>
          <a:p>
            <a:endParaRPr lang="es-419" i="1" dirty="0"/>
          </a:p>
          <a:p>
            <a:pPr marL="285750" indent="-285750">
              <a:buFont typeface="Arial" panose="020B0604020202020204" pitchFamily="34" charset="0"/>
              <a:buChar char="•"/>
            </a:pPr>
            <a:r>
              <a:rPr lang="es-419" i="1" dirty="0"/>
              <a:t>¼ milla a ½ milla</a:t>
            </a:r>
          </a:p>
          <a:p>
            <a:pPr marL="285750" indent="-285750">
              <a:buFont typeface="Arial" panose="020B0604020202020204" pitchFamily="34" charset="0"/>
              <a:buChar char="•"/>
            </a:pPr>
            <a:endParaRPr lang="es-419" i="1" dirty="0"/>
          </a:p>
          <a:p>
            <a:pPr marL="285750" indent="-285750">
              <a:buFont typeface="Arial" panose="020B0604020202020204" pitchFamily="34" charset="0"/>
              <a:buChar char="•"/>
            </a:pPr>
            <a:r>
              <a:rPr lang="es-419" i="1" dirty="0" err="1"/>
              <a:t>Caminabilidad</a:t>
            </a:r>
            <a:r>
              <a:rPr lang="es-419" i="1" dirty="0"/>
              <a:t> y conectividad</a:t>
            </a:r>
          </a:p>
          <a:p>
            <a:r>
              <a:rPr lang="en-US" dirty="0"/>
              <a:t> </a:t>
            </a:r>
          </a:p>
        </p:txBody>
      </p:sp>
      <p:grpSp>
        <p:nvGrpSpPr>
          <p:cNvPr id="28" name="Group 27">
            <a:extLst>
              <a:ext uri="{FF2B5EF4-FFF2-40B4-BE49-F238E27FC236}">
                <a16:creationId xmlns:a16="http://schemas.microsoft.com/office/drawing/2014/main" id="{384D46B1-2C1B-49E5-AA64-DA47DDB44732}"/>
              </a:ext>
            </a:extLst>
          </p:cNvPr>
          <p:cNvGrpSpPr/>
          <p:nvPr/>
        </p:nvGrpSpPr>
        <p:grpSpPr>
          <a:xfrm>
            <a:off x="5527097" y="1821054"/>
            <a:ext cx="1137805" cy="1121713"/>
            <a:chOff x="5504258" y="2105433"/>
            <a:chExt cx="1137805" cy="1121713"/>
          </a:xfrm>
        </p:grpSpPr>
        <p:sp>
          <p:nvSpPr>
            <p:cNvPr id="20" name="Oval 19">
              <a:extLst>
                <a:ext uri="{FF2B5EF4-FFF2-40B4-BE49-F238E27FC236}">
                  <a16:creationId xmlns:a16="http://schemas.microsoft.com/office/drawing/2014/main" id="{CF5031D6-E39F-46B2-A20F-97C982BD388E}"/>
                </a:ext>
              </a:extLst>
            </p:cNvPr>
            <p:cNvSpPr/>
            <p:nvPr/>
          </p:nvSpPr>
          <p:spPr>
            <a:xfrm>
              <a:off x="5504258" y="2105433"/>
              <a:ext cx="1137805" cy="112126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28">
              <a:extLst>
                <a:ext uri="{FF2B5EF4-FFF2-40B4-BE49-F238E27FC236}">
                  <a16:creationId xmlns:a16="http://schemas.microsoft.com/office/drawing/2014/main" id="{0167C06C-3AF6-4255-8BCD-7B3763F42A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1114" y="2342562"/>
              <a:ext cx="426309" cy="411082"/>
            </a:xfrm>
            <a:prstGeom prst="rect">
              <a:avLst/>
            </a:prstGeom>
          </p:spPr>
        </p:pic>
        <p:pic>
          <p:nvPicPr>
            <p:cNvPr id="17" name="Graphic 16" descr="Building with solid fill">
              <a:extLst>
                <a:ext uri="{FF2B5EF4-FFF2-40B4-BE49-F238E27FC236}">
                  <a16:creationId xmlns:a16="http://schemas.microsoft.com/office/drawing/2014/main" id="{45864107-1CC3-401F-B4DD-A0702AF668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02870" y="2303535"/>
              <a:ext cx="489136" cy="489136"/>
            </a:xfrm>
            <a:prstGeom prst="rect">
              <a:avLst/>
            </a:prstGeom>
          </p:spPr>
        </p:pic>
        <p:pic>
          <p:nvPicPr>
            <p:cNvPr id="19" name="Graphic 18" descr="House with solid fill">
              <a:extLst>
                <a:ext uri="{FF2B5EF4-FFF2-40B4-BE49-F238E27FC236}">
                  <a16:creationId xmlns:a16="http://schemas.microsoft.com/office/drawing/2014/main" id="{F0756826-96E6-4FA5-A9E4-1572D8CB7D1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51432" y="2738010"/>
              <a:ext cx="489136" cy="489136"/>
            </a:xfrm>
            <a:prstGeom prst="rect">
              <a:avLst/>
            </a:prstGeom>
          </p:spPr>
        </p:pic>
      </p:grpSp>
      <p:sp>
        <p:nvSpPr>
          <p:cNvPr id="25" name="TextBox 24">
            <a:extLst>
              <a:ext uri="{FF2B5EF4-FFF2-40B4-BE49-F238E27FC236}">
                <a16:creationId xmlns:a16="http://schemas.microsoft.com/office/drawing/2014/main" id="{D9C5B4F4-F937-4B28-83CC-9342856F415F}"/>
              </a:ext>
            </a:extLst>
          </p:cNvPr>
          <p:cNvSpPr txBox="1"/>
          <p:nvPr/>
        </p:nvSpPr>
        <p:spPr>
          <a:xfrm>
            <a:off x="5119086" y="3332918"/>
            <a:ext cx="2034540" cy="2308324"/>
          </a:xfrm>
          <a:prstGeom prst="rect">
            <a:avLst/>
          </a:prstGeom>
          <a:noFill/>
        </p:spPr>
        <p:txBody>
          <a:bodyPr wrap="square" rtlCol="0">
            <a:spAutoFit/>
          </a:bodyPr>
          <a:lstStyle/>
          <a:p>
            <a:pPr algn="ctr"/>
            <a:r>
              <a:rPr lang="es-419" b="1"/>
              <a:t>Uso del Terreno</a:t>
            </a:r>
          </a:p>
          <a:p>
            <a:endParaRPr lang="es-419" i="1"/>
          </a:p>
          <a:p>
            <a:pPr marL="285750" indent="-285750">
              <a:buFont typeface="Arial" panose="020B0604020202020204" pitchFamily="34" charset="0"/>
              <a:buChar char="•"/>
            </a:pPr>
            <a:r>
              <a:rPr lang="es-419" i="1"/>
              <a:t>Destinos actuales</a:t>
            </a:r>
          </a:p>
          <a:p>
            <a:pPr marL="285750" indent="-285750">
              <a:buFont typeface="Arial" panose="020B0604020202020204" pitchFamily="34" charset="0"/>
              <a:buChar char="•"/>
            </a:pPr>
            <a:endParaRPr lang="es-419" i="1"/>
          </a:p>
          <a:p>
            <a:pPr marL="285750" indent="-285750">
              <a:buFont typeface="Arial" panose="020B0604020202020204" pitchFamily="34" charset="0"/>
              <a:buChar char="•"/>
            </a:pPr>
            <a:r>
              <a:rPr lang="es-419" i="1"/>
              <a:t>Futuros desarrollos</a:t>
            </a:r>
          </a:p>
          <a:p>
            <a:r>
              <a:rPr lang="en-US"/>
              <a:t> </a:t>
            </a:r>
            <a:endParaRPr lang="en-US" dirty="0"/>
          </a:p>
        </p:txBody>
      </p:sp>
      <p:sp>
        <p:nvSpPr>
          <p:cNvPr id="26" name="TextBox 25">
            <a:extLst>
              <a:ext uri="{FF2B5EF4-FFF2-40B4-BE49-F238E27FC236}">
                <a16:creationId xmlns:a16="http://schemas.microsoft.com/office/drawing/2014/main" id="{991BFC98-8348-418E-8254-B89064DF53A2}"/>
              </a:ext>
            </a:extLst>
          </p:cNvPr>
          <p:cNvSpPr txBox="1"/>
          <p:nvPr/>
        </p:nvSpPr>
        <p:spPr>
          <a:xfrm>
            <a:off x="7277436" y="3337129"/>
            <a:ext cx="2181647" cy="3693319"/>
          </a:xfrm>
          <a:prstGeom prst="rect">
            <a:avLst/>
          </a:prstGeom>
          <a:noFill/>
        </p:spPr>
        <p:txBody>
          <a:bodyPr wrap="square" rtlCol="0">
            <a:spAutoFit/>
          </a:bodyPr>
          <a:lstStyle/>
          <a:p>
            <a:pPr algn="ctr"/>
            <a:r>
              <a:rPr lang="es-419" b="1" dirty="0"/>
              <a:t>Constructibilidad </a:t>
            </a:r>
          </a:p>
          <a:p>
            <a:endParaRPr lang="es-419" i="1" dirty="0"/>
          </a:p>
          <a:p>
            <a:pPr marL="285750" indent="-285750">
              <a:buFont typeface="Arial" panose="020B0604020202020204" pitchFamily="34" charset="0"/>
              <a:buChar char="•"/>
            </a:pPr>
            <a:r>
              <a:rPr lang="es-419" i="1" dirty="0"/>
              <a:t>Espacio disponible; servicios públicos; propiedades privadas</a:t>
            </a:r>
          </a:p>
          <a:p>
            <a:pPr marL="285750" indent="-285750">
              <a:buFont typeface="Arial" panose="020B0604020202020204" pitchFamily="34" charset="0"/>
              <a:buChar char="•"/>
            </a:pPr>
            <a:endParaRPr lang="es-419" i="1" dirty="0"/>
          </a:p>
          <a:p>
            <a:pPr marL="285750" indent="-285750">
              <a:buFont typeface="Arial" panose="020B0604020202020204" pitchFamily="34" charset="0"/>
              <a:buChar char="•"/>
            </a:pPr>
            <a:r>
              <a:rPr lang="es-419" i="1" dirty="0"/>
              <a:t>Coordinación con otros proyectos</a:t>
            </a:r>
          </a:p>
          <a:p>
            <a:endParaRPr lang="en-US" dirty="0"/>
          </a:p>
        </p:txBody>
      </p:sp>
      <p:sp>
        <p:nvSpPr>
          <p:cNvPr id="27" name="TextBox 26">
            <a:extLst>
              <a:ext uri="{FF2B5EF4-FFF2-40B4-BE49-F238E27FC236}">
                <a16:creationId xmlns:a16="http://schemas.microsoft.com/office/drawing/2014/main" id="{95AC2449-FC34-4DB1-B1C8-12DA3E9BE215}"/>
              </a:ext>
            </a:extLst>
          </p:cNvPr>
          <p:cNvSpPr txBox="1"/>
          <p:nvPr/>
        </p:nvSpPr>
        <p:spPr>
          <a:xfrm>
            <a:off x="9587168" y="3332918"/>
            <a:ext cx="2427031" cy="4493538"/>
          </a:xfrm>
          <a:prstGeom prst="rect">
            <a:avLst/>
          </a:prstGeom>
          <a:noFill/>
        </p:spPr>
        <p:txBody>
          <a:bodyPr wrap="square" lIns="91440" tIns="45720" rIns="91440" bIns="45720" rtlCol="0" anchor="t">
            <a:spAutoFit/>
          </a:bodyPr>
          <a:lstStyle/>
          <a:p>
            <a:pPr algn="ctr"/>
            <a:r>
              <a:rPr lang="es-419" b="1" dirty="0"/>
              <a:t>Seguridad</a:t>
            </a:r>
          </a:p>
          <a:p>
            <a:endParaRPr lang="es-419" i="1" dirty="0"/>
          </a:p>
          <a:p>
            <a:pPr marL="285750" indent="-285750">
              <a:buFont typeface="Arial" panose="020B0604020202020204" pitchFamily="34" charset="0"/>
              <a:buChar char="•"/>
            </a:pPr>
            <a:r>
              <a:rPr lang="es-419" i="1" dirty="0"/>
              <a:t>Paraderos cerca a cruces peatonales con luz intermitente e intersecciones señalizadas    </a:t>
            </a:r>
          </a:p>
          <a:p>
            <a:pPr marL="285750" indent="-285750">
              <a:buFont typeface="Arial" panose="020B0604020202020204" pitchFamily="34" charset="0"/>
              <a:buChar char="•"/>
            </a:pPr>
            <a:endParaRPr lang="es-419" i="1" dirty="0">
              <a:cs typeface="Arial" panose="020B0604020202020204"/>
            </a:endParaRPr>
          </a:p>
          <a:p>
            <a:pPr marL="285750" indent="-285750">
              <a:buFont typeface="Arial" panose="020B0604020202020204" pitchFamily="34" charset="0"/>
              <a:buChar char="•"/>
            </a:pPr>
            <a:r>
              <a:rPr lang="es-419" i="1" dirty="0">
                <a:cs typeface="Arial" panose="020B0604020202020204"/>
              </a:rPr>
              <a:t>Coordinación con mejoras de veredas </a:t>
            </a:r>
          </a:p>
          <a:p>
            <a:pPr marL="285750" indent="-285750">
              <a:buFont typeface="Arial" panose="020B0604020202020204" pitchFamily="34" charset="0"/>
              <a:buChar char="•"/>
            </a:pPr>
            <a:endParaRPr lang="es-419" i="1" dirty="0"/>
          </a:p>
          <a:p>
            <a:pPr marL="285750" indent="-285750">
              <a:buFont typeface="Arial" panose="020B0604020202020204" pitchFamily="34" charset="0"/>
              <a:buChar char="•"/>
            </a:pPr>
            <a:endParaRPr lang="es-419" i="1" dirty="0"/>
          </a:p>
          <a:p>
            <a:pPr marL="285750" indent="-285750">
              <a:buFont typeface="Arial" panose="020B0604020202020204" pitchFamily="34" charset="0"/>
              <a:buChar char="•"/>
            </a:pPr>
            <a:endParaRPr lang="es-419" i="1" dirty="0">
              <a:cs typeface="Arial" panose="020B0604020202020204"/>
            </a:endParaRPr>
          </a:p>
          <a:p>
            <a:pPr marL="285750" indent="-285750">
              <a:buFont typeface="Arial" panose="020B0604020202020204" pitchFamily="34" charset="0"/>
              <a:buChar char="•"/>
            </a:pPr>
            <a:endParaRPr lang="en-US" i="1" dirty="0">
              <a:cs typeface="Arial" panose="020B0604020202020204"/>
            </a:endParaRPr>
          </a:p>
        </p:txBody>
      </p:sp>
      <p:pic>
        <p:nvPicPr>
          <p:cNvPr id="21" name="Graphic 20" descr="Walk with solid fill">
            <a:extLst>
              <a:ext uri="{FF2B5EF4-FFF2-40B4-BE49-F238E27FC236}">
                <a16:creationId xmlns:a16="http://schemas.microsoft.com/office/drawing/2014/main" id="{F17A6D26-E1C3-4EB1-A56D-723C115520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25982" y="1939389"/>
            <a:ext cx="1137805" cy="1137805"/>
          </a:xfrm>
          <a:prstGeom prst="rect">
            <a:avLst/>
          </a:prstGeom>
        </p:spPr>
      </p:pic>
    </p:spTree>
    <p:extLst>
      <p:ext uri="{BB962C8B-B14F-4D97-AF65-F5344CB8AC3E}">
        <p14:creationId xmlns:p14="http://schemas.microsoft.com/office/powerpoint/2010/main" val="320853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33D00C-8000-40AE-A0DB-A290C1BBD229}"/>
              </a:ext>
            </a:extLst>
          </p:cNvPr>
          <p:cNvSpPr>
            <a:spLocks noGrp="1"/>
          </p:cNvSpPr>
          <p:nvPr>
            <p:ph type="dt" sz="half" idx="16"/>
          </p:nvPr>
        </p:nvSpPr>
        <p:spPr/>
        <p:txBody>
          <a:bodyPr/>
          <a:lstStyle/>
          <a:p>
            <a:pPr algn="l"/>
            <a:r>
              <a:rPr lang="en-US" dirty="0"/>
              <a:t>17 de </a:t>
            </a:r>
            <a:r>
              <a:rPr lang="en-US" dirty="0" err="1"/>
              <a:t>junio</a:t>
            </a:r>
            <a:r>
              <a:rPr lang="en-US" dirty="0"/>
              <a:t> de 2022</a:t>
            </a:r>
          </a:p>
        </p:txBody>
      </p:sp>
      <p:sp>
        <p:nvSpPr>
          <p:cNvPr id="4" name="Slide Number Placeholder 3">
            <a:extLst>
              <a:ext uri="{FF2B5EF4-FFF2-40B4-BE49-F238E27FC236}">
                <a16:creationId xmlns:a16="http://schemas.microsoft.com/office/drawing/2014/main" id="{1963E478-CB76-4DA6-912D-224A0538087C}"/>
              </a:ext>
            </a:extLst>
          </p:cNvPr>
          <p:cNvSpPr>
            <a:spLocks noGrp="1"/>
          </p:cNvSpPr>
          <p:nvPr>
            <p:ph type="sldNum" sz="quarter" idx="18"/>
          </p:nvPr>
        </p:nvSpPr>
        <p:spPr/>
        <p:txBody>
          <a:bodyPr/>
          <a:lstStyle/>
          <a:p>
            <a:pPr algn="ctr"/>
            <a:fld id="{B474D2A7-32E0-B840-9DF4-58881E53B73E}" type="slidenum">
              <a:rPr lang="en-US" smtClean="0"/>
              <a:pPr algn="ctr"/>
              <a:t>14</a:t>
            </a:fld>
            <a:endParaRPr lang="en-US"/>
          </a:p>
        </p:txBody>
      </p:sp>
      <p:sp>
        <p:nvSpPr>
          <p:cNvPr id="8" name="Title 7">
            <a:extLst>
              <a:ext uri="{FF2B5EF4-FFF2-40B4-BE49-F238E27FC236}">
                <a16:creationId xmlns:a16="http://schemas.microsoft.com/office/drawing/2014/main" id="{43B60E3A-3935-4CAE-BAF9-6DD4EB89B77E}"/>
              </a:ext>
            </a:extLst>
          </p:cNvPr>
          <p:cNvSpPr>
            <a:spLocks noGrp="1"/>
          </p:cNvSpPr>
          <p:nvPr>
            <p:ph type="title"/>
          </p:nvPr>
        </p:nvSpPr>
        <p:spPr>
          <a:xfrm>
            <a:off x="-101600" y="788229"/>
            <a:ext cx="8267699" cy="612500"/>
          </a:xfrm>
          <a:solidFill>
            <a:schemeClr val="bg1"/>
          </a:solidFill>
        </p:spPr>
        <p:txBody>
          <a:bodyPr>
            <a:normAutofit fontScale="90000"/>
          </a:bodyPr>
          <a:lstStyle/>
          <a:p>
            <a:r>
              <a:rPr lang="en-US" sz="2400" dirty="0" err="1"/>
              <a:t>Conversación</a:t>
            </a:r>
            <a:r>
              <a:rPr lang="en-US" sz="2400" dirty="0"/>
              <a:t> </a:t>
            </a:r>
            <a:r>
              <a:rPr lang="en-US" sz="2400" dirty="0" err="1"/>
              <a:t>sobre</a:t>
            </a:r>
            <a:r>
              <a:rPr lang="en-US" sz="2400" dirty="0"/>
              <a:t> el </a:t>
            </a:r>
            <a:r>
              <a:rPr lang="en-US" sz="2400" dirty="0" err="1"/>
              <a:t>Espaciado</a:t>
            </a:r>
            <a:r>
              <a:rPr lang="en-US" sz="2400" dirty="0"/>
              <a:t> de las </a:t>
            </a:r>
            <a:r>
              <a:rPr lang="en-US" sz="2400" dirty="0" err="1"/>
              <a:t>Estaciones</a:t>
            </a:r>
            <a:r>
              <a:rPr lang="en-US" sz="2400" dirty="0"/>
              <a:t>:</a:t>
            </a:r>
            <a:endParaRPr lang="en-US" dirty="0"/>
          </a:p>
        </p:txBody>
      </p:sp>
      <p:sp>
        <p:nvSpPr>
          <p:cNvPr id="16" name="Content Placeholder 9">
            <a:extLst>
              <a:ext uri="{FF2B5EF4-FFF2-40B4-BE49-F238E27FC236}">
                <a16:creationId xmlns:a16="http://schemas.microsoft.com/office/drawing/2014/main" id="{AEA9BC63-1C3E-4743-80A0-1741D39CFA53}"/>
              </a:ext>
            </a:extLst>
          </p:cNvPr>
          <p:cNvSpPr txBox="1">
            <a:spLocks/>
          </p:cNvSpPr>
          <p:nvPr/>
        </p:nvSpPr>
        <p:spPr>
          <a:xfrm>
            <a:off x="3162062" y="4286554"/>
            <a:ext cx="8881549" cy="1754712"/>
          </a:xfrm>
          <a:prstGeom prst="rect">
            <a:avLst/>
          </a:prstGeom>
        </p:spPr>
        <p:txBody>
          <a:bodyPr vert="horz" lIns="91440" tIns="45720" rIns="91440" bIns="45720" numCol="2" rtlCol="0" anchor="t">
            <a:noAutofit/>
          </a:bodyPr>
          <a:lst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buFont typeface="Arial" panose="020B0604020202020204" pitchFamily="34" charset="0"/>
              <a:buChar char="•"/>
            </a:pPr>
            <a:endParaRPr lang="en-US" sz="1800">
              <a:solidFill>
                <a:schemeClr val="tx1"/>
              </a:solidFill>
              <a:cs typeface="Arial"/>
            </a:endParaRPr>
          </a:p>
          <a:p>
            <a:pPr marL="285750" indent="-285750">
              <a:buFont typeface="Arial" panose="020B0604020202020204" pitchFamily="34" charset="0"/>
              <a:buChar char="•"/>
            </a:pPr>
            <a:endParaRPr lang="en-US" sz="1800"/>
          </a:p>
        </p:txBody>
      </p:sp>
      <p:sp>
        <p:nvSpPr>
          <p:cNvPr id="11" name="Text Placeholder 10">
            <a:extLst>
              <a:ext uri="{FF2B5EF4-FFF2-40B4-BE49-F238E27FC236}">
                <a16:creationId xmlns:a16="http://schemas.microsoft.com/office/drawing/2014/main" id="{0440CD55-B964-416E-84AD-3E749FA25D16}"/>
              </a:ext>
            </a:extLst>
          </p:cNvPr>
          <p:cNvSpPr>
            <a:spLocks noGrp="1"/>
          </p:cNvSpPr>
          <p:nvPr>
            <p:ph type="body" sz="quarter" idx="14"/>
          </p:nvPr>
        </p:nvSpPr>
        <p:spPr/>
        <p:txBody>
          <a:bodyPr/>
          <a:lstStyle/>
          <a:p>
            <a:endParaRPr lang="en-US" dirty="0"/>
          </a:p>
        </p:txBody>
      </p:sp>
      <p:graphicFrame>
        <p:nvGraphicFramePr>
          <p:cNvPr id="12" name="Table 12">
            <a:extLst>
              <a:ext uri="{FF2B5EF4-FFF2-40B4-BE49-F238E27FC236}">
                <a16:creationId xmlns:a16="http://schemas.microsoft.com/office/drawing/2014/main" id="{F4A4721E-0A92-4553-A692-153AFF1745B7}"/>
              </a:ext>
            </a:extLst>
          </p:cNvPr>
          <p:cNvGraphicFramePr>
            <a:graphicFrameLocks noGrp="1"/>
          </p:cNvGraphicFramePr>
          <p:nvPr>
            <p:ph sz="quarter" idx="15"/>
            <p:extLst>
              <p:ext uri="{D42A27DB-BD31-4B8C-83A1-F6EECF244321}">
                <p14:modId xmlns:p14="http://schemas.microsoft.com/office/powerpoint/2010/main" val="2296497499"/>
              </p:ext>
            </p:extLst>
          </p:nvPr>
        </p:nvGraphicFramePr>
        <p:xfrm>
          <a:off x="-4" y="1536743"/>
          <a:ext cx="12192005" cy="4437337"/>
        </p:xfrm>
        <a:graphic>
          <a:graphicData uri="http://schemas.openxmlformats.org/drawingml/2006/table">
            <a:tbl>
              <a:tblPr firstRow="1" bandRow="1">
                <a:tableStyleId>{5C22544A-7EE6-4342-B048-85BDC9FD1C3A}</a:tableStyleId>
              </a:tblPr>
              <a:tblGrid>
                <a:gridCol w="3294533">
                  <a:extLst>
                    <a:ext uri="{9D8B030D-6E8A-4147-A177-3AD203B41FA5}">
                      <a16:colId xmlns:a16="http://schemas.microsoft.com/office/drawing/2014/main" val="3449539946"/>
                    </a:ext>
                  </a:extLst>
                </a:gridCol>
                <a:gridCol w="2224368">
                  <a:extLst>
                    <a:ext uri="{9D8B030D-6E8A-4147-A177-3AD203B41FA5}">
                      <a16:colId xmlns:a16="http://schemas.microsoft.com/office/drawing/2014/main" val="2583668812"/>
                    </a:ext>
                  </a:extLst>
                </a:gridCol>
                <a:gridCol w="2224368">
                  <a:extLst>
                    <a:ext uri="{9D8B030D-6E8A-4147-A177-3AD203B41FA5}">
                      <a16:colId xmlns:a16="http://schemas.microsoft.com/office/drawing/2014/main" val="1955111942"/>
                    </a:ext>
                  </a:extLst>
                </a:gridCol>
                <a:gridCol w="2224368">
                  <a:extLst>
                    <a:ext uri="{9D8B030D-6E8A-4147-A177-3AD203B41FA5}">
                      <a16:colId xmlns:a16="http://schemas.microsoft.com/office/drawing/2014/main" val="1378309345"/>
                    </a:ext>
                  </a:extLst>
                </a:gridCol>
                <a:gridCol w="2224368">
                  <a:extLst>
                    <a:ext uri="{9D8B030D-6E8A-4147-A177-3AD203B41FA5}">
                      <a16:colId xmlns:a16="http://schemas.microsoft.com/office/drawing/2014/main" val="1393237130"/>
                    </a:ext>
                  </a:extLst>
                </a:gridCol>
              </a:tblGrid>
              <a:tr h="694912">
                <a:tc>
                  <a:txBody>
                    <a:bodyPr/>
                    <a:lstStyle/>
                    <a:p>
                      <a:pPr algn="ctr"/>
                      <a:endParaRPr lang="es-419" sz="1800" noProof="0"/>
                    </a:p>
                  </a:txBody>
                  <a:tcPr anchor="ctr"/>
                </a:tc>
                <a:tc>
                  <a:txBody>
                    <a:bodyPr/>
                    <a:lstStyle/>
                    <a:p>
                      <a:pPr algn="ctr"/>
                      <a:r>
                        <a:rPr lang="es-419" sz="1800" noProof="0"/>
                        <a:t>Servicio Existente</a:t>
                      </a:r>
                    </a:p>
                  </a:txBody>
                  <a:tcPr anchor="ctr">
                    <a:solidFill>
                      <a:schemeClr val="accent3"/>
                    </a:solidFill>
                  </a:tcPr>
                </a:tc>
                <a:tc>
                  <a:txBody>
                    <a:bodyPr/>
                    <a:lstStyle/>
                    <a:p>
                      <a:pPr algn="ctr"/>
                      <a:r>
                        <a:rPr lang="es-419" sz="1800" noProof="0"/>
                        <a:t>1/4 milla</a:t>
                      </a:r>
                    </a:p>
                  </a:txBody>
                  <a:tcPr anchor="ctr"/>
                </a:tc>
                <a:tc>
                  <a:txBody>
                    <a:bodyPr/>
                    <a:lstStyle/>
                    <a:p>
                      <a:pPr algn="ctr"/>
                      <a:r>
                        <a:rPr lang="es-419" sz="1800" noProof="0"/>
                        <a:t>1/3 milla</a:t>
                      </a:r>
                    </a:p>
                  </a:txBody>
                  <a:tcPr anchor="ctr"/>
                </a:tc>
                <a:tc>
                  <a:txBody>
                    <a:bodyPr/>
                    <a:lstStyle/>
                    <a:p>
                      <a:pPr algn="ctr"/>
                      <a:r>
                        <a:rPr lang="es-419" sz="1800" noProof="0"/>
                        <a:t>1/2 milla</a:t>
                      </a:r>
                    </a:p>
                  </a:txBody>
                  <a:tcPr anchor="ctr"/>
                </a:tc>
                <a:extLst>
                  <a:ext uri="{0D108BD9-81ED-4DB2-BD59-A6C34878D82A}">
                    <a16:rowId xmlns:a16="http://schemas.microsoft.com/office/drawing/2014/main" val="4026733328"/>
                  </a:ext>
                </a:extLst>
              </a:tr>
              <a:tr h="597915">
                <a:tc>
                  <a:txBody>
                    <a:bodyPr/>
                    <a:lstStyle/>
                    <a:p>
                      <a:pPr algn="ctr"/>
                      <a:r>
                        <a:rPr lang="es-419" sz="1800" b="1" noProof="0">
                          <a:solidFill>
                            <a:schemeClr val="bg1"/>
                          </a:solidFill>
                        </a:rPr>
                        <a:t>Número de estaciones</a:t>
                      </a:r>
                    </a:p>
                  </a:txBody>
                  <a:tcPr anchor="ctr">
                    <a:solidFill>
                      <a:schemeClr val="accent1"/>
                    </a:solidFill>
                  </a:tcPr>
                </a:tc>
                <a:tc>
                  <a:txBody>
                    <a:bodyPr/>
                    <a:lstStyle/>
                    <a:p>
                      <a:pPr algn="ctr"/>
                      <a:r>
                        <a:rPr lang="es-419" sz="1400" b="1" noProof="0"/>
                        <a:t>43</a:t>
                      </a:r>
                    </a:p>
                  </a:txBody>
                  <a:tcPr anchor="ctr">
                    <a:solidFill>
                      <a:schemeClr val="accent3">
                        <a:lumMod val="40000"/>
                        <a:lumOff val="60000"/>
                      </a:schemeClr>
                    </a:solidFill>
                  </a:tcPr>
                </a:tc>
                <a:tc>
                  <a:txBody>
                    <a:bodyPr/>
                    <a:lstStyle/>
                    <a:p>
                      <a:pPr algn="ctr"/>
                      <a:r>
                        <a:rPr lang="es-419" sz="1400" b="1" noProof="0"/>
                        <a:t>32</a:t>
                      </a:r>
                    </a:p>
                  </a:txBody>
                  <a:tcPr anchor="ctr"/>
                </a:tc>
                <a:tc>
                  <a:txBody>
                    <a:bodyPr/>
                    <a:lstStyle/>
                    <a:p>
                      <a:pPr algn="ctr"/>
                      <a:r>
                        <a:rPr lang="es-419" sz="1400" b="1" noProof="0"/>
                        <a:t>27</a:t>
                      </a:r>
                    </a:p>
                  </a:txBody>
                  <a:tcPr anchor="ctr"/>
                </a:tc>
                <a:tc>
                  <a:txBody>
                    <a:bodyPr/>
                    <a:lstStyle/>
                    <a:p>
                      <a:pPr algn="ctr"/>
                      <a:r>
                        <a:rPr lang="es-419" sz="1400" b="1" noProof="0"/>
                        <a:t>17</a:t>
                      </a:r>
                    </a:p>
                  </a:txBody>
                  <a:tcPr anchor="ctr"/>
                </a:tc>
                <a:extLst>
                  <a:ext uri="{0D108BD9-81ED-4DB2-BD59-A6C34878D82A}">
                    <a16:rowId xmlns:a16="http://schemas.microsoft.com/office/drawing/2014/main" val="4171891668"/>
                  </a:ext>
                </a:extLst>
              </a:tr>
              <a:tr h="597915">
                <a:tc>
                  <a:txBody>
                    <a:bodyPr/>
                    <a:lstStyle/>
                    <a:p>
                      <a:pPr algn="ctr"/>
                      <a:r>
                        <a:rPr lang="es-419" sz="1800" b="1" noProof="0">
                          <a:solidFill>
                            <a:schemeClr val="bg1"/>
                          </a:solidFill>
                        </a:rPr>
                        <a:t>Espaciado min.–max. de las estaciones en millas</a:t>
                      </a:r>
                    </a:p>
                  </a:txBody>
                  <a:tcPr anchor="ctr">
                    <a:solidFill>
                      <a:schemeClr val="accent1"/>
                    </a:solidFill>
                  </a:tcPr>
                </a:tc>
                <a:tc>
                  <a:txBody>
                    <a:bodyPr/>
                    <a:lstStyle/>
                    <a:p>
                      <a:pPr algn="ctr"/>
                      <a:r>
                        <a:rPr lang="es-419" sz="1400" b="1" noProof="0"/>
                        <a:t>.01 - .53</a:t>
                      </a:r>
                    </a:p>
                  </a:txBody>
                  <a:tcPr anchor="ctr">
                    <a:solidFill>
                      <a:schemeClr val="accent3">
                        <a:lumMod val="40000"/>
                        <a:lumOff val="60000"/>
                      </a:schemeClr>
                    </a:solidFill>
                  </a:tcPr>
                </a:tc>
                <a:tc>
                  <a:txBody>
                    <a:bodyPr/>
                    <a:lstStyle/>
                    <a:p>
                      <a:pPr algn="ctr"/>
                      <a:r>
                        <a:rPr lang="es-419" sz="1400" b="1" noProof="0"/>
                        <a:t>.09 - .58</a:t>
                      </a:r>
                    </a:p>
                  </a:txBody>
                  <a:tcPr anchor="ctr"/>
                </a:tc>
                <a:tc>
                  <a:txBody>
                    <a:bodyPr/>
                    <a:lstStyle/>
                    <a:p>
                      <a:pPr algn="ctr"/>
                      <a:r>
                        <a:rPr lang="es-419" sz="1400" b="1" noProof="0"/>
                        <a:t>.15 - .51</a:t>
                      </a:r>
                    </a:p>
                  </a:txBody>
                  <a:tcPr anchor="ctr"/>
                </a:tc>
                <a:tc>
                  <a:txBody>
                    <a:bodyPr/>
                    <a:lstStyle/>
                    <a:p>
                      <a:pPr algn="ctr"/>
                      <a:r>
                        <a:rPr lang="es-419" sz="1400" b="1" noProof="0"/>
                        <a:t>.25 – 1.10</a:t>
                      </a:r>
                    </a:p>
                  </a:txBody>
                  <a:tcPr anchor="ctr"/>
                </a:tc>
                <a:extLst>
                  <a:ext uri="{0D108BD9-81ED-4DB2-BD59-A6C34878D82A}">
                    <a16:rowId xmlns:a16="http://schemas.microsoft.com/office/drawing/2014/main" val="4206378027"/>
                  </a:ext>
                </a:extLst>
              </a:tr>
              <a:tr h="597915">
                <a:tc>
                  <a:txBody>
                    <a:bodyPr/>
                    <a:lstStyle/>
                    <a:p>
                      <a:pPr algn="ctr"/>
                      <a:r>
                        <a:rPr lang="es-419" sz="1800" b="1" noProof="0">
                          <a:solidFill>
                            <a:schemeClr val="bg1"/>
                          </a:solidFill>
                        </a:rPr>
                        <a:t>Frecuencia</a:t>
                      </a:r>
                    </a:p>
                  </a:txBody>
                  <a:tcPr anchor="ctr">
                    <a:solidFill>
                      <a:schemeClr val="accent1"/>
                    </a:solidFill>
                  </a:tcPr>
                </a:tc>
                <a:tc>
                  <a:txBody>
                    <a:bodyPr/>
                    <a:lstStyle/>
                    <a:p>
                      <a:pPr algn="ctr"/>
                      <a:r>
                        <a:rPr lang="es-419" sz="1400" b="1" noProof="0"/>
                        <a:t>15-20 minutos durante las horas pico</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400" b="1" noProof="0"/>
                        <a:t>15 minutos durante las horas pico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400" b="1" noProof="0"/>
                        <a:t>15 minutos durante las horas pico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400" b="1" noProof="0"/>
                        <a:t>15 minutos durante las horas pico</a:t>
                      </a:r>
                    </a:p>
                  </a:txBody>
                  <a:tcPr anchor="ctr"/>
                </a:tc>
                <a:extLst>
                  <a:ext uri="{0D108BD9-81ED-4DB2-BD59-A6C34878D82A}">
                    <a16:rowId xmlns:a16="http://schemas.microsoft.com/office/drawing/2014/main" val="3173426861"/>
                  </a:ext>
                </a:extLst>
              </a:tr>
              <a:tr h="597915">
                <a:tc>
                  <a:txBody>
                    <a:bodyPr/>
                    <a:lstStyle/>
                    <a:p>
                      <a:pPr algn="ctr"/>
                      <a:r>
                        <a:rPr lang="es-419" sz="1800" b="1" noProof="0" dirty="0">
                          <a:solidFill>
                            <a:schemeClr val="bg1"/>
                          </a:solidFill>
                        </a:rPr>
                        <a:t>¿</a:t>
                      </a:r>
                      <a:r>
                        <a:rPr lang="es-419" sz="1800" b="1" noProof="0" dirty="0" err="1">
                          <a:solidFill>
                            <a:schemeClr val="bg1"/>
                          </a:solidFill>
                        </a:rPr>
                        <a:t>Recojos</a:t>
                      </a:r>
                      <a:r>
                        <a:rPr lang="es-419" sz="1800" b="1" noProof="0" dirty="0">
                          <a:solidFill>
                            <a:schemeClr val="bg1"/>
                          </a:solidFill>
                        </a:rPr>
                        <a:t> en Ubicaciones Importantes de Transbordo?</a:t>
                      </a:r>
                    </a:p>
                  </a:txBody>
                  <a:tcPr anchor="ctr">
                    <a:solidFill>
                      <a:schemeClr val="accent1"/>
                    </a:solidFill>
                  </a:tcPr>
                </a:tc>
                <a:tc>
                  <a:txBody>
                    <a:bodyPr/>
                    <a:lstStyle/>
                    <a:p>
                      <a:pPr algn="ctr"/>
                      <a:r>
                        <a:rPr lang="es-419" sz="1400" b="1" noProof="0" dirty="0"/>
                        <a:t>Sí</a:t>
                      </a:r>
                    </a:p>
                  </a:txBody>
                  <a:tcPr anchor="ctr">
                    <a:solidFill>
                      <a:schemeClr val="accent3">
                        <a:lumMod val="40000"/>
                        <a:lumOff val="60000"/>
                      </a:schemeClr>
                    </a:solidFill>
                  </a:tcPr>
                </a:tc>
                <a:tc>
                  <a:txBody>
                    <a:bodyPr/>
                    <a:lstStyle/>
                    <a:p>
                      <a:pPr algn="ctr"/>
                      <a:r>
                        <a:rPr lang="es-419" sz="1400" b="1" noProof="0" dirty="0"/>
                        <a:t>Sí</a:t>
                      </a:r>
                    </a:p>
                  </a:txBody>
                  <a:tcPr anchor="ctr"/>
                </a:tc>
                <a:tc>
                  <a:txBody>
                    <a:bodyPr/>
                    <a:lstStyle/>
                    <a:p>
                      <a:pPr algn="ctr"/>
                      <a:r>
                        <a:rPr lang="es-419" sz="1400" b="1" noProof="0" dirty="0"/>
                        <a:t>Sí</a:t>
                      </a:r>
                    </a:p>
                  </a:txBody>
                  <a:tcPr anchor="ctr"/>
                </a:tc>
                <a:tc>
                  <a:txBody>
                    <a:bodyPr/>
                    <a:lstStyle/>
                    <a:p>
                      <a:pPr algn="ctr"/>
                      <a:r>
                        <a:rPr lang="es-419" sz="1400" b="1" noProof="0" dirty="0"/>
                        <a:t>Sí</a:t>
                      </a:r>
                    </a:p>
                  </a:txBody>
                  <a:tcPr anchor="ctr"/>
                </a:tc>
                <a:extLst>
                  <a:ext uri="{0D108BD9-81ED-4DB2-BD59-A6C34878D82A}">
                    <a16:rowId xmlns:a16="http://schemas.microsoft.com/office/drawing/2014/main" val="165922510"/>
                  </a:ext>
                </a:extLst>
              </a:tr>
              <a:tr h="626355">
                <a:tc>
                  <a:txBody>
                    <a:bodyPr/>
                    <a:lstStyle/>
                    <a:p>
                      <a:pPr algn="ctr"/>
                      <a:r>
                        <a:rPr lang="es-419" sz="1800" b="1" noProof="0" dirty="0">
                          <a:solidFill>
                            <a:schemeClr val="bg1"/>
                          </a:solidFill>
                        </a:rPr>
                        <a:t>Población atendida</a:t>
                      </a:r>
                    </a:p>
                  </a:txBody>
                  <a:tcPr anchor="ctr">
                    <a:solidFill>
                      <a:schemeClr val="accent1"/>
                    </a:solidFill>
                  </a:tcPr>
                </a:tc>
                <a:tc>
                  <a:txBody>
                    <a:bodyPr/>
                    <a:lstStyle/>
                    <a:p>
                      <a:pPr algn="ctr"/>
                      <a:r>
                        <a:rPr lang="es-419" sz="1400" b="1" noProof="0"/>
                        <a:t>25,881</a:t>
                      </a:r>
                    </a:p>
                  </a:txBody>
                  <a:tcPr anchor="ctr">
                    <a:solidFill>
                      <a:schemeClr val="accent3">
                        <a:lumMod val="40000"/>
                        <a:lumOff val="60000"/>
                      </a:schemeClr>
                    </a:solidFill>
                  </a:tcPr>
                </a:tc>
                <a:tc>
                  <a:txBody>
                    <a:bodyPr/>
                    <a:lstStyle/>
                    <a:p>
                      <a:pPr algn="ctr"/>
                      <a:r>
                        <a:rPr lang="es-419" sz="1400" b="1" noProof="0" dirty="0"/>
                        <a:t>24,378 </a:t>
                      </a:r>
                    </a:p>
                    <a:p>
                      <a:pPr algn="ctr"/>
                      <a:r>
                        <a:rPr lang="es-419" sz="1400" b="1" noProof="0" dirty="0"/>
                        <a:t>(94% de la existente)</a:t>
                      </a:r>
                    </a:p>
                  </a:txBody>
                  <a:tcPr anchor="ctr"/>
                </a:tc>
                <a:tc>
                  <a:txBody>
                    <a:bodyPr/>
                    <a:lstStyle/>
                    <a:p>
                      <a:pPr algn="ctr"/>
                      <a:r>
                        <a:rPr lang="es-419" sz="1400" b="1" noProof="0" dirty="0"/>
                        <a:t>23,911 </a:t>
                      </a:r>
                    </a:p>
                    <a:p>
                      <a:pPr algn="ctr"/>
                      <a:r>
                        <a:rPr lang="es-419" sz="1400" b="1" noProof="0" dirty="0"/>
                        <a:t>(92% de la existente)</a:t>
                      </a:r>
                    </a:p>
                  </a:txBody>
                  <a:tcPr anchor="ctr"/>
                </a:tc>
                <a:tc>
                  <a:txBody>
                    <a:bodyPr/>
                    <a:lstStyle/>
                    <a:p>
                      <a:pPr algn="ctr"/>
                      <a:r>
                        <a:rPr lang="es-419" sz="1400" b="1" noProof="0" dirty="0"/>
                        <a:t>18,786 </a:t>
                      </a:r>
                    </a:p>
                    <a:p>
                      <a:pPr algn="ctr"/>
                      <a:r>
                        <a:rPr lang="es-419" sz="1400" b="1" noProof="0" dirty="0"/>
                        <a:t>(73% de la existente)</a:t>
                      </a:r>
                    </a:p>
                  </a:txBody>
                  <a:tcPr anchor="ctr"/>
                </a:tc>
                <a:extLst>
                  <a:ext uri="{0D108BD9-81ED-4DB2-BD59-A6C34878D82A}">
                    <a16:rowId xmlns:a16="http://schemas.microsoft.com/office/drawing/2014/main" val="2006876946"/>
                  </a:ext>
                </a:extLst>
              </a:tr>
              <a:tr h="597915">
                <a:tc>
                  <a:txBody>
                    <a:bodyPr/>
                    <a:lstStyle/>
                    <a:p>
                      <a:pPr algn="ctr"/>
                      <a:r>
                        <a:rPr lang="es-419" sz="1800" b="1" noProof="0">
                          <a:solidFill>
                            <a:schemeClr val="bg1"/>
                          </a:solidFill>
                        </a:rPr>
                        <a:t>Pasajeros atendidos durante semana</a:t>
                      </a:r>
                    </a:p>
                  </a:txBody>
                  <a:tcPr anchor="ctr">
                    <a:solidFill>
                      <a:schemeClr val="accent1"/>
                    </a:solidFill>
                  </a:tcPr>
                </a:tc>
                <a:tc>
                  <a:txBody>
                    <a:bodyPr/>
                    <a:lstStyle/>
                    <a:p>
                      <a:pPr algn="ctr"/>
                      <a:r>
                        <a:rPr lang="es-419" sz="1400" b="1" noProof="0"/>
                        <a:t>5,616</a:t>
                      </a:r>
                    </a:p>
                  </a:txBody>
                  <a:tcPr anchor="ctr">
                    <a:solidFill>
                      <a:schemeClr val="accent3">
                        <a:lumMod val="40000"/>
                        <a:lumOff val="60000"/>
                      </a:schemeClr>
                    </a:solidFill>
                  </a:tcPr>
                </a:tc>
                <a:tc>
                  <a:txBody>
                    <a:bodyPr/>
                    <a:lstStyle/>
                    <a:p>
                      <a:pPr algn="ctr"/>
                      <a:r>
                        <a:rPr lang="es-419" sz="1400" b="1" noProof="0" dirty="0"/>
                        <a:t>5,616 </a:t>
                      </a:r>
                    </a:p>
                    <a:p>
                      <a:pPr algn="ctr"/>
                      <a:r>
                        <a:rPr lang="es-419" sz="1400" b="1" noProof="0" dirty="0"/>
                        <a:t>(100% de la existente)</a:t>
                      </a:r>
                    </a:p>
                  </a:txBody>
                  <a:tcPr anchor="ctr"/>
                </a:tc>
                <a:tc>
                  <a:txBody>
                    <a:bodyPr/>
                    <a:lstStyle/>
                    <a:p>
                      <a:pPr algn="ctr"/>
                      <a:r>
                        <a:rPr lang="es-419" sz="1400" b="1" noProof="0" dirty="0"/>
                        <a:t>5,616 </a:t>
                      </a:r>
                    </a:p>
                    <a:p>
                      <a:pPr algn="ctr"/>
                      <a:r>
                        <a:rPr lang="es-419" sz="1400" b="1" noProof="0" dirty="0"/>
                        <a:t>(100% de la existente)</a:t>
                      </a:r>
                    </a:p>
                  </a:txBody>
                  <a:tcPr anchor="ctr"/>
                </a:tc>
                <a:tc>
                  <a:txBody>
                    <a:bodyPr/>
                    <a:lstStyle/>
                    <a:p>
                      <a:pPr algn="ctr"/>
                      <a:r>
                        <a:rPr lang="es-419" sz="1400" b="1" noProof="0" dirty="0"/>
                        <a:t>5,229 </a:t>
                      </a:r>
                    </a:p>
                    <a:p>
                      <a:pPr algn="ctr"/>
                      <a:r>
                        <a:rPr lang="es-419" sz="1400" b="1" noProof="0" dirty="0"/>
                        <a:t>(93% de la existente)</a:t>
                      </a:r>
                    </a:p>
                  </a:txBody>
                  <a:tcPr anchor="ctr"/>
                </a:tc>
                <a:extLst>
                  <a:ext uri="{0D108BD9-81ED-4DB2-BD59-A6C34878D82A}">
                    <a16:rowId xmlns:a16="http://schemas.microsoft.com/office/drawing/2014/main" val="2668683132"/>
                  </a:ext>
                </a:extLst>
              </a:tr>
            </a:tbl>
          </a:graphicData>
        </a:graphic>
      </p:graphicFrame>
    </p:spTree>
    <p:extLst>
      <p:ext uri="{BB962C8B-B14F-4D97-AF65-F5344CB8AC3E}">
        <p14:creationId xmlns:p14="http://schemas.microsoft.com/office/powerpoint/2010/main" val="190535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28B3AF-7329-4E82-910E-8025AC40A812}"/>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6" name="Slide Number Placeholder 5">
            <a:extLst>
              <a:ext uri="{FF2B5EF4-FFF2-40B4-BE49-F238E27FC236}">
                <a16:creationId xmlns:a16="http://schemas.microsoft.com/office/drawing/2014/main" id="{3AA50627-A0BE-482D-80EE-6483806AD19B}"/>
              </a:ext>
            </a:extLst>
          </p:cNvPr>
          <p:cNvSpPr>
            <a:spLocks noGrp="1"/>
          </p:cNvSpPr>
          <p:nvPr>
            <p:ph type="sldNum" sz="quarter" idx="12"/>
          </p:nvPr>
        </p:nvSpPr>
        <p:spPr/>
        <p:txBody>
          <a:bodyPr/>
          <a:lstStyle/>
          <a:p>
            <a:pPr algn="ctr"/>
            <a:fld id="{B474D2A7-32E0-B840-9DF4-58881E53B73E}" type="slidenum">
              <a:rPr lang="en-US" smtClean="0"/>
              <a:pPr algn="ctr"/>
              <a:t>15</a:t>
            </a:fld>
            <a:endParaRPr lang="en-US"/>
          </a:p>
        </p:txBody>
      </p:sp>
      <p:sp>
        <p:nvSpPr>
          <p:cNvPr id="7" name="Title 6">
            <a:extLst>
              <a:ext uri="{FF2B5EF4-FFF2-40B4-BE49-F238E27FC236}">
                <a16:creationId xmlns:a16="http://schemas.microsoft.com/office/drawing/2014/main" id="{C0EE5805-68B8-4567-9173-CA84B92A2004}"/>
              </a:ext>
            </a:extLst>
          </p:cNvPr>
          <p:cNvSpPr>
            <a:spLocks noGrp="1"/>
          </p:cNvSpPr>
          <p:nvPr>
            <p:ph type="title" idx="4294967295"/>
          </p:nvPr>
        </p:nvSpPr>
        <p:spPr>
          <a:xfrm>
            <a:off x="695249" y="914549"/>
            <a:ext cx="4786313" cy="612775"/>
          </a:xfrm>
        </p:spPr>
        <p:txBody>
          <a:bodyPr/>
          <a:lstStyle/>
          <a:p>
            <a:r>
              <a:rPr lang="en-US" sz="2400" dirty="0" err="1">
                <a:solidFill>
                  <a:schemeClr val="tx1"/>
                </a:solidFill>
              </a:rPr>
              <a:t>Límites</a:t>
            </a:r>
            <a:r>
              <a:rPr lang="en-US" sz="2400" dirty="0">
                <a:solidFill>
                  <a:schemeClr val="tx1"/>
                </a:solidFill>
              </a:rPr>
              <a:t> del Proyecto</a:t>
            </a:r>
            <a:endParaRPr lang="en-US" dirty="0"/>
          </a:p>
        </p:txBody>
      </p:sp>
      <p:sp>
        <p:nvSpPr>
          <p:cNvPr id="9" name="Content Placeholder 8">
            <a:extLst>
              <a:ext uri="{FF2B5EF4-FFF2-40B4-BE49-F238E27FC236}">
                <a16:creationId xmlns:a16="http://schemas.microsoft.com/office/drawing/2014/main" id="{B8B6E19D-CF6D-47E3-ADEA-4B5FAACA9548}"/>
              </a:ext>
            </a:extLst>
          </p:cNvPr>
          <p:cNvSpPr>
            <a:spLocks noGrp="1"/>
          </p:cNvSpPr>
          <p:nvPr>
            <p:ph sz="quarter" idx="4294967295"/>
          </p:nvPr>
        </p:nvSpPr>
        <p:spPr>
          <a:xfrm>
            <a:off x="4863638" y="1527324"/>
            <a:ext cx="4288545" cy="1237223"/>
          </a:xfrm>
        </p:spPr>
        <p:txBody>
          <a:bodyPr vert="horz" lIns="91440" tIns="45720" rIns="91440" bIns="45720" rtlCol="0" anchor="t">
            <a:normAutofit/>
          </a:bodyPr>
          <a:lstStyle/>
          <a:p>
            <a:pPr marL="285750" indent="-285750">
              <a:buChar char="•"/>
            </a:pPr>
            <a:r>
              <a:rPr lang="en-US" sz="1800" b="1" dirty="0">
                <a:solidFill>
                  <a:srgbClr val="453F45"/>
                </a:solidFill>
              </a:rPr>
              <a:t>Terminal Norte </a:t>
            </a:r>
          </a:p>
          <a:p>
            <a:pPr marL="742950" lvl="1" indent="-285750">
              <a:buChar char="•"/>
            </a:pPr>
            <a:r>
              <a:rPr lang="en-US" sz="1800" dirty="0" err="1">
                <a:solidFill>
                  <a:srgbClr val="453F45"/>
                </a:solidFill>
              </a:rPr>
              <a:t>Asumiendo</a:t>
            </a:r>
            <a:r>
              <a:rPr lang="en-US" sz="1800" dirty="0">
                <a:solidFill>
                  <a:srgbClr val="453F45"/>
                </a:solidFill>
              </a:rPr>
              <a:t> Doraville </a:t>
            </a:r>
          </a:p>
          <a:p>
            <a:pPr marL="742950" lvl="1" indent="-285750">
              <a:buChar char="•"/>
            </a:pPr>
            <a:r>
              <a:rPr lang="en-US" sz="1800" dirty="0" err="1">
                <a:solidFill>
                  <a:srgbClr val="453F45"/>
                </a:solidFill>
              </a:rPr>
              <a:t>Acceso</a:t>
            </a:r>
            <a:r>
              <a:rPr lang="en-US" sz="1800" dirty="0">
                <a:solidFill>
                  <a:srgbClr val="453F45"/>
                </a:solidFill>
              </a:rPr>
              <a:t> </a:t>
            </a:r>
            <a:r>
              <a:rPr lang="en-US" sz="1800" dirty="0" err="1">
                <a:solidFill>
                  <a:srgbClr val="453F45"/>
                </a:solidFill>
              </a:rPr>
              <a:t>vía</a:t>
            </a:r>
            <a:r>
              <a:rPr lang="en-US" sz="1800" dirty="0">
                <a:solidFill>
                  <a:srgbClr val="453F45"/>
                </a:solidFill>
              </a:rPr>
              <a:t> Park Avenue </a:t>
            </a:r>
          </a:p>
          <a:p>
            <a:pPr marL="742950" lvl="1" indent="-285750">
              <a:buChar char="•"/>
            </a:pPr>
            <a:endParaRPr lang="en-US" sz="1800" dirty="0">
              <a:solidFill>
                <a:srgbClr val="453F45"/>
              </a:solidFill>
            </a:endParaRPr>
          </a:p>
        </p:txBody>
      </p:sp>
      <p:pic>
        <p:nvPicPr>
          <p:cNvPr id="10" name="Picture 9">
            <a:extLst>
              <a:ext uri="{FF2B5EF4-FFF2-40B4-BE49-F238E27FC236}">
                <a16:creationId xmlns:a16="http://schemas.microsoft.com/office/drawing/2014/main" id="{C84D497A-5F20-45C7-B86A-391B9AF5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47"/>
          <a:stretch/>
        </p:blipFill>
        <p:spPr>
          <a:xfrm>
            <a:off x="191627" y="2574852"/>
            <a:ext cx="4672012" cy="3038869"/>
          </a:xfrm>
          <a:prstGeom prst="rect">
            <a:avLst/>
          </a:prstGeom>
        </p:spPr>
      </p:pic>
      <p:pic>
        <p:nvPicPr>
          <p:cNvPr id="3" name="Picture 3" descr="Map&#10;&#10;Description automatically generated">
            <a:extLst>
              <a:ext uri="{FF2B5EF4-FFF2-40B4-BE49-F238E27FC236}">
                <a16:creationId xmlns:a16="http://schemas.microsoft.com/office/drawing/2014/main" id="{305BA688-80C6-49C8-A6BD-DB60DA7822D0}"/>
              </a:ext>
            </a:extLst>
          </p:cNvPr>
          <p:cNvPicPr>
            <a:picLocks noChangeAspect="1"/>
          </p:cNvPicPr>
          <p:nvPr/>
        </p:nvPicPr>
        <p:blipFill>
          <a:blip r:embed="rId4"/>
          <a:stretch>
            <a:fillRect/>
          </a:stretch>
        </p:blipFill>
        <p:spPr>
          <a:xfrm>
            <a:off x="4863639" y="2529469"/>
            <a:ext cx="3407553" cy="3905335"/>
          </a:xfrm>
          <a:prstGeom prst="rect">
            <a:avLst/>
          </a:prstGeom>
        </p:spPr>
      </p:pic>
      <p:sp>
        <p:nvSpPr>
          <p:cNvPr id="8" name="Content Placeholder 8">
            <a:extLst>
              <a:ext uri="{FF2B5EF4-FFF2-40B4-BE49-F238E27FC236}">
                <a16:creationId xmlns:a16="http://schemas.microsoft.com/office/drawing/2014/main" id="{19F60313-39E7-4207-ACDC-D1501A290F57}"/>
              </a:ext>
            </a:extLst>
          </p:cNvPr>
          <p:cNvSpPr txBox="1">
            <a:spLocks/>
          </p:cNvSpPr>
          <p:nvPr/>
        </p:nvSpPr>
        <p:spPr>
          <a:xfrm>
            <a:off x="695249" y="1388962"/>
            <a:ext cx="6156963" cy="2281016"/>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Terminal Sur</a:t>
            </a:r>
          </a:p>
          <a:p>
            <a:pPr lvl="1"/>
            <a:r>
              <a:rPr lang="en-US" dirty="0" err="1"/>
              <a:t>Asumiendo</a:t>
            </a:r>
            <a:r>
              <a:rPr lang="en-US" dirty="0"/>
              <a:t> Lindbergh</a:t>
            </a:r>
          </a:p>
          <a:p>
            <a:pPr lvl="1"/>
            <a:r>
              <a:rPr lang="en-US" dirty="0" err="1"/>
              <a:t>Acceso</a:t>
            </a:r>
            <a:r>
              <a:rPr lang="en-US" dirty="0"/>
              <a:t> </a:t>
            </a:r>
            <a:r>
              <a:rPr lang="en-US" dirty="0" err="1"/>
              <a:t>vía</a:t>
            </a:r>
            <a:r>
              <a:rPr lang="en-US" dirty="0"/>
              <a:t> Sidney Marcus</a:t>
            </a:r>
          </a:p>
        </p:txBody>
      </p:sp>
      <p:pic>
        <p:nvPicPr>
          <p:cNvPr id="11" name="Picture 10" descr="Map&#10;&#10;Description automatically generated">
            <a:extLst>
              <a:ext uri="{FF2B5EF4-FFF2-40B4-BE49-F238E27FC236}">
                <a16:creationId xmlns:a16="http://schemas.microsoft.com/office/drawing/2014/main" id="{FB352B94-85AD-4B54-AFD6-83673AB75C11}"/>
              </a:ext>
            </a:extLst>
          </p:cNvPr>
          <p:cNvPicPr>
            <a:picLocks noChangeAspect="1"/>
          </p:cNvPicPr>
          <p:nvPr/>
        </p:nvPicPr>
        <p:blipFill>
          <a:blip r:embed="rId5"/>
          <a:stretch>
            <a:fillRect/>
          </a:stretch>
        </p:blipFill>
        <p:spPr>
          <a:xfrm>
            <a:off x="8409723" y="0"/>
            <a:ext cx="3810000" cy="6858000"/>
          </a:xfrm>
          <a:prstGeom prst="rect">
            <a:avLst/>
          </a:prstGeom>
        </p:spPr>
      </p:pic>
    </p:spTree>
    <p:extLst>
      <p:ext uri="{BB962C8B-B14F-4D97-AF65-F5344CB8AC3E}">
        <p14:creationId xmlns:p14="http://schemas.microsoft.com/office/powerpoint/2010/main" val="412517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9CCA-C759-40DB-A631-7BC1D2B7998E}"/>
              </a:ext>
            </a:extLst>
          </p:cNvPr>
          <p:cNvSpPr>
            <a:spLocks noGrp="1"/>
          </p:cNvSpPr>
          <p:nvPr>
            <p:ph type="title"/>
          </p:nvPr>
        </p:nvSpPr>
        <p:spPr/>
        <p:txBody>
          <a:bodyPr>
            <a:normAutofit/>
          </a:bodyPr>
          <a:lstStyle/>
          <a:p>
            <a:r>
              <a:rPr lang="en-US" dirty="0" err="1"/>
              <a:t>Cronograma</a:t>
            </a:r>
            <a:r>
              <a:rPr lang="en-US" dirty="0"/>
              <a:t> del Proyecto</a:t>
            </a:r>
          </a:p>
        </p:txBody>
      </p:sp>
      <p:sp>
        <p:nvSpPr>
          <p:cNvPr id="3" name="Date Placeholder 2">
            <a:extLst>
              <a:ext uri="{FF2B5EF4-FFF2-40B4-BE49-F238E27FC236}">
                <a16:creationId xmlns:a16="http://schemas.microsoft.com/office/drawing/2014/main" id="{A43D7A00-FDAE-4576-AD9F-F35698CE5426}"/>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4" name="Slide Number Placeholder 3">
            <a:extLst>
              <a:ext uri="{FF2B5EF4-FFF2-40B4-BE49-F238E27FC236}">
                <a16:creationId xmlns:a16="http://schemas.microsoft.com/office/drawing/2014/main" id="{5D3B989C-6E9E-4CF3-AF12-B2DEABF40818}"/>
              </a:ext>
            </a:extLst>
          </p:cNvPr>
          <p:cNvSpPr>
            <a:spLocks noGrp="1"/>
          </p:cNvSpPr>
          <p:nvPr>
            <p:ph type="sldNum" sz="quarter" idx="12"/>
          </p:nvPr>
        </p:nvSpPr>
        <p:spPr/>
        <p:txBody>
          <a:bodyPr/>
          <a:lstStyle/>
          <a:p>
            <a:pPr algn="ctr"/>
            <a:fld id="{B474D2A7-32E0-B840-9DF4-58881E53B73E}" type="slidenum">
              <a:rPr lang="en-US" smtClean="0"/>
              <a:pPr algn="ctr"/>
              <a:t>16</a:t>
            </a:fld>
            <a:endParaRPr lang="en-US"/>
          </a:p>
        </p:txBody>
      </p:sp>
      <p:graphicFrame>
        <p:nvGraphicFramePr>
          <p:cNvPr id="11" name="Table 4">
            <a:extLst>
              <a:ext uri="{FF2B5EF4-FFF2-40B4-BE49-F238E27FC236}">
                <a16:creationId xmlns:a16="http://schemas.microsoft.com/office/drawing/2014/main" id="{0FD1FF1F-BE82-484E-AB10-BE02AA514612}"/>
              </a:ext>
            </a:extLst>
          </p:cNvPr>
          <p:cNvGraphicFramePr>
            <a:graphicFrameLocks noGrp="1"/>
          </p:cNvGraphicFramePr>
          <p:nvPr/>
        </p:nvGraphicFramePr>
        <p:xfrm>
          <a:off x="645837" y="2016586"/>
          <a:ext cx="6190209" cy="758511"/>
        </p:xfrm>
        <a:graphic>
          <a:graphicData uri="http://schemas.openxmlformats.org/drawingml/2006/table">
            <a:tbl>
              <a:tblPr firstRow="1">
                <a:tableStyleId>{5C22544A-7EE6-4342-B048-85BDC9FD1C3A}</a:tableStyleId>
              </a:tblPr>
              <a:tblGrid>
                <a:gridCol w="2063403">
                  <a:extLst>
                    <a:ext uri="{9D8B030D-6E8A-4147-A177-3AD203B41FA5}">
                      <a16:colId xmlns:a16="http://schemas.microsoft.com/office/drawing/2014/main" val="1608637081"/>
                    </a:ext>
                  </a:extLst>
                </a:gridCol>
                <a:gridCol w="2063403">
                  <a:extLst>
                    <a:ext uri="{9D8B030D-6E8A-4147-A177-3AD203B41FA5}">
                      <a16:colId xmlns:a16="http://schemas.microsoft.com/office/drawing/2014/main" val="2159176801"/>
                    </a:ext>
                  </a:extLst>
                </a:gridCol>
                <a:gridCol w="2063403">
                  <a:extLst>
                    <a:ext uri="{9D8B030D-6E8A-4147-A177-3AD203B41FA5}">
                      <a16:colId xmlns:a16="http://schemas.microsoft.com/office/drawing/2014/main" val="2469103336"/>
                    </a:ext>
                  </a:extLst>
                </a:gridCol>
              </a:tblGrid>
              <a:tr h="758511">
                <a:tc>
                  <a:txBody>
                    <a:bodyPr/>
                    <a:lstStyle/>
                    <a:p>
                      <a:pPr algn="ctr"/>
                      <a:r>
                        <a:rPr lang="en-US" sz="2400" dirty="0"/>
                        <a:t>2022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dirty="0"/>
                        <a:t>2023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dirty="0"/>
                        <a:t>2024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133053168"/>
                  </a:ext>
                </a:extLst>
              </a:tr>
            </a:tbl>
          </a:graphicData>
        </a:graphic>
      </p:graphicFrame>
      <p:sp>
        <p:nvSpPr>
          <p:cNvPr id="13" name="Rectangle 12">
            <a:extLst>
              <a:ext uri="{FF2B5EF4-FFF2-40B4-BE49-F238E27FC236}">
                <a16:creationId xmlns:a16="http://schemas.microsoft.com/office/drawing/2014/main" id="{71B41362-BF7E-41D1-9F4C-28D279C008C2}"/>
              </a:ext>
            </a:extLst>
          </p:cNvPr>
          <p:cNvSpPr/>
          <p:nvPr/>
        </p:nvSpPr>
        <p:spPr>
          <a:xfrm>
            <a:off x="2296160" y="3913677"/>
            <a:ext cx="2065464" cy="75851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err="1"/>
              <a:t>Diseño</a:t>
            </a:r>
            <a:r>
              <a:rPr lang="en-US" b="1" dirty="0"/>
              <a:t> Final</a:t>
            </a:r>
          </a:p>
        </p:txBody>
      </p:sp>
      <p:sp>
        <p:nvSpPr>
          <p:cNvPr id="14" name="Rectangle 13">
            <a:extLst>
              <a:ext uri="{FF2B5EF4-FFF2-40B4-BE49-F238E27FC236}">
                <a16:creationId xmlns:a16="http://schemas.microsoft.com/office/drawing/2014/main" id="{91A98DA2-437B-4A08-8A49-CC16044FC17D}"/>
              </a:ext>
            </a:extLst>
          </p:cNvPr>
          <p:cNvSpPr/>
          <p:nvPr/>
        </p:nvSpPr>
        <p:spPr>
          <a:xfrm>
            <a:off x="3782187" y="4675660"/>
            <a:ext cx="2352715" cy="7867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b="1" dirty="0" err="1"/>
              <a:t>Construcción</a:t>
            </a:r>
            <a:endParaRPr lang="en-US" b="1" dirty="0"/>
          </a:p>
        </p:txBody>
      </p:sp>
      <p:sp>
        <p:nvSpPr>
          <p:cNvPr id="15" name="Rectangle 13">
            <a:extLst>
              <a:ext uri="{FF2B5EF4-FFF2-40B4-BE49-F238E27FC236}">
                <a16:creationId xmlns:a16="http://schemas.microsoft.com/office/drawing/2014/main" id="{4D711E52-CF92-407B-B791-8B6D4560FBF4}"/>
              </a:ext>
            </a:extLst>
          </p:cNvPr>
          <p:cNvSpPr/>
          <p:nvPr/>
        </p:nvSpPr>
        <p:spPr>
          <a:xfrm>
            <a:off x="5493069" y="5462392"/>
            <a:ext cx="1884324" cy="758511"/>
          </a:xfrm>
          <a:custGeom>
            <a:avLst/>
            <a:gdLst>
              <a:gd name="connsiteX0" fmla="*/ 0 w 3251976"/>
              <a:gd name="connsiteY0" fmla="*/ 0 h 758511"/>
              <a:gd name="connsiteX1" fmla="*/ 3251976 w 3251976"/>
              <a:gd name="connsiteY1" fmla="*/ 0 h 758511"/>
              <a:gd name="connsiteX2" fmla="*/ 3251976 w 3251976"/>
              <a:gd name="connsiteY2" fmla="*/ 758511 h 758511"/>
              <a:gd name="connsiteX3" fmla="*/ 0 w 3251976"/>
              <a:gd name="connsiteY3" fmla="*/ 758511 h 758511"/>
              <a:gd name="connsiteX4" fmla="*/ 0 w 3251976"/>
              <a:gd name="connsiteY4" fmla="*/ 0 h 758511"/>
              <a:gd name="connsiteX0" fmla="*/ 0 w 3252772"/>
              <a:gd name="connsiteY0" fmla="*/ 0 h 758511"/>
              <a:gd name="connsiteX1" fmla="*/ 3251976 w 3252772"/>
              <a:gd name="connsiteY1" fmla="*/ 0 h 758511"/>
              <a:gd name="connsiteX2" fmla="*/ 3252772 w 3252772"/>
              <a:gd name="connsiteY2" fmla="*/ 372178 h 758511"/>
              <a:gd name="connsiteX3" fmla="*/ 3251976 w 3252772"/>
              <a:gd name="connsiteY3" fmla="*/ 758511 h 758511"/>
              <a:gd name="connsiteX4" fmla="*/ 0 w 3252772"/>
              <a:gd name="connsiteY4" fmla="*/ 758511 h 758511"/>
              <a:gd name="connsiteX5" fmla="*/ 0 w 3252772"/>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786" h="758511">
                <a:moveTo>
                  <a:pt x="0" y="0"/>
                </a:moveTo>
                <a:lnTo>
                  <a:pt x="3251976" y="0"/>
                </a:lnTo>
                <a:lnTo>
                  <a:pt x="3975786" y="372178"/>
                </a:lnTo>
                <a:lnTo>
                  <a:pt x="3251976" y="758511"/>
                </a:lnTo>
                <a:lnTo>
                  <a:pt x="0" y="758511"/>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39725"/>
            <a:r>
              <a:rPr lang="en-US" b="1" dirty="0" err="1"/>
              <a:t>Prueba</a:t>
            </a:r>
            <a:r>
              <a:rPr lang="en-US" b="1" dirty="0"/>
              <a:t> del </a:t>
            </a:r>
            <a:r>
              <a:rPr lang="en-US" b="1" dirty="0" err="1"/>
              <a:t>Servicio</a:t>
            </a:r>
            <a:endParaRPr lang="en-US" b="1" dirty="0"/>
          </a:p>
        </p:txBody>
      </p:sp>
      <p:sp>
        <p:nvSpPr>
          <p:cNvPr id="16" name="Rectangle 15">
            <a:extLst>
              <a:ext uri="{FF2B5EF4-FFF2-40B4-BE49-F238E27FC236}">
                <a16:creationId xmlns:a16="http://schemas.microsoft.com/office/drawing/2014/main" id="{BD1ECE27-EE93-4452-9018-B36C405DB715}"/>
              </a:ext>
            </a:extLst>
          </p:cNvPr>
          <p:cNvSpPr/>
          <p:nvPr/>
        </p:nvSpPr>
        <p:spPr>
          <a:xfrm>
            <a:off x="645838" y="2755091"/>
            <a:ext cx="2065464" cy="113417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err="1"/>
              <a:t>Diseño</a:t>
            </a:r>
            <a:r>
              <a:rPr lang="en-US" b="1" dirty="0"/>
              <a:t> Conceptual de Desarrollo del Proyecto</a:t>
            </a:r>
          </a:p>
        </p:txBody>
      </p:sp>
      <p:sp>
        <p:nvSpPr>
          <p:cNvPr id="19" name="Star: 5 Points 18">
            <a:extLst>
              <a:ext uri="{FF2B5EF4-FFF2-40B4-BE49-F238E27FC236}">
                <a16:creationId xmlns:a16="http://schemas.microsoft.com/office/drawing/2014/main" id="{B967A6E4-CAE7-47BE-BB8B-F6A06BEA713A}"/>
              </a:ext>
            </a:extLst>
          </p:cNvPr>
          <p:cNvSpPr/>
          <p:nvPr/>
        </p:nvSpPr>
        <p:spPr>
          <a:xfrm>
            <a:off x="7464705" y="5569113"/>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E483F7-9169-4190-9000-96BD8FCF2F90}"/>
              </a:ext>
            </a:extLst>
          </p:cNvPr>
          <p:cNvSpPr txBox="1"/>
          <p:nvPr/>
        </p:nvSpPr>
        <p:spPr>
          <a:xfrm>
            <a:off x="7922210" y="5688731"/>
            <a:ext cx="3120368" cy="369332"/>
          </a:xfrm>
          <a:prstGeom prst="rect">
            <a:avLst/>
          </a:prstGeom>
          <a:noFill/>
        </p:spPr>
        <p:txBody>
          <a:bodyPr wrap="square" rtlCol="0">
            <a:spAutoFit/>
          </a:bodyPr>
          <a:lstStyle/>
          <a:p>
            <a:r>
              <a:rPr lang="en-US" dirty="0" err="1"/>
              <a:t>Culminación</a:t>
            </a:r>
            <a:r>
              <a:rPr lang="en-US" dirty="0"/>
              <a:t> del Proyecto</a:t>
            </a:r>
          </a:p>
        </p:txBody>
      </p:sp>
    </p:spTree>
    <p:extLst>
      <p:ext uri="{BB962C8B-B14F-4D97-AF65-F5344CB8AC3E}">
        <p14:creationId xmlns:p14="http://schemas.microsoft.com/office/powerpoint/2010/main" val="2151789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9FBDE3-B9F5-490C-B676-06F58E476E7D}"/>
              </a:ext>
            </a:extLst>
          </p:cNvPr>
          <p:cNvSpPr>
            <a:spLocks noGrp="1"/>
          </p:cNvSpPr>
          <p:nvPr>
            <p:ph type="ctrTitle"/>
          </p:nvPr>
        </p:nvSpPr>
        <p:spPr>
          <a:xfrm>
            <a:off x="7018303" y="1663778"/>
            <a:ext cx="4455940" cy="1298112"/>
          </a:xfrm>
        </p:spPr>
        <p:txBody>
          <a:bodyPr/>
          <a:lstStyle/>
          <a:p>
            <a:r>
              <a:rPr lang="en-US" dirty="0" err="1"/>
              <a:t>Comentarios</a:t>
            </a:r>
            <a:endParaRPr lang="en-US" dirty="0"/>
          </a:p>
        </p:txBody>
      </p:sp>
      <p:sp>
        <p:nvSpPr>
          <p:cNvPr id="6" name="Subtitle 5">
            <a:extLst>
              <a:ext uri="{FF2B5EF4-FFF2-40B4-BE49-F238E27FC236}">
                <a16:creationId xmlns:a16="http://schemas.microsoft.com/office/drawing/2014/main" id="{7A72C22C-FE9E-4642-A532-317CEB687108}"/>
              </a:ext>
            </a:extLst>
          </p:cNvPr>
          <p:cNvSpPr>
            <a:spLocks noGrp="1"/>
          </p:cNvSpPr>
          <p:nvPr>
            <p:ph type="subTitle" idx="1"/>
          </p:nvPr>
        </p:nvSpPr>
        <p:spPr>
          <a:xfrm>
            <a:off x="7018304" y="2961890"/>
            <a:ext cx="4455939" cy="3119596"/>
          </a:xfrm>
        </p:spPr>
        <p:txBody>
          <a:bodyPr>
            <a:normAutofit fontScale="92500" lnSpcReduction="10000"/>
          </a:bodyPr>
          <a:lstStyle/>
          <a:p>
            <a:r>
              <a:rPr lang="en-US" dirty="0" err="1"/>
              <a:t>Comuníquese</a:t>
            </a:r>
            <a:r>
              <a:rPr lang="en-US" dirty="0"/>
              <a:t> con </a:t>
            </a:r>
            <a:r>
              <a:rPr lang="en-US" dirty="0" err="1"/>
              <a:t>nosotros</a:t>
            </a:r>
            <a:r>
              <a:rPr lang="en-US" dirty="0"/>
              <a:t>: </a:t>
            </a:r>
          </a:p>
          <a:p>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Tracie Roberson</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err="1">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Organizadora</a:t>
            </a: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 de </a:t>
            </a:r>
            <a:r>
              <a:rPr lang="en-US" sz="1800" spc="-15" dirty="0" err="1">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Proyectos</a:t>
            </a: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 del Sistema de </a:t>
            </a:r>
            <a:r>
              <a:rPr lang="en-US" sz="1800" spc="-15" dirty="0" err="1">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Transporte</a:t>
            </a: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800" spc="-15" dirty="0" err="1">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Público</a:t>
            </a: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 </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MARTA</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err="1">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Oficina</a:t>
            </a: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 de </a:t>
            </a:r>
            <a:r>
              <a:rPr lang="en-US" sz="1800" spc="-15" dirty="0" err="1">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Planificación</a:t>
            </a: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800" spc="-15" dirty="0">
                <a:solidFill>
                  <a:srgbClr val="333333"/>
                </a:solidFill>
                <a:latin typeface="Helvetica" panose="020B0604020202020204" pitchFamily="34" charset="0"/>
                <a:ea typeface="Calibri" panose="020F0502020204030204" pitchFamily="34" charset="0"/>
                <a:cs typeface="Times New Roman" panose="02020603050405020304" pitchFamily="18" charset="0"/>
              </a:rPr>
              <a:t>del Sistema de </a:t>
            </a:r>
            <a:r>
              <a:rPr lang="en-US" sz="1800" spc="-15" dirty="0" err="1">
                <a:solidFill>
                  <a:srgbClr val="333333"/>
                </a:solidFill>
                <a:latin typeface="Helvetica" panose="020B0604020202020204" pitchFamily="34" charset="0"/>
                <a:ea typeface="Calibri" panose="020F0502020204030204" pitchFamily="34" charset="0"/>
                <a:cs typeface="Times New Roman" panose="02020603050405020304" pitchFamily="18" charset="0"/>
              </a:rPr>
              <a:t>Transporte</a:t>
            </a:r>
            <a:r>
              <a:rPr lang="en-US" sz="1800" spc="-15" dirty="0">
                <a:solidFill>
                  <a:srgbClr val="333333"/>
                </a:solidFill>
                <a:latin typeface="Helvetica" panose="020B0604020202020204" pitchFamily="34" charset="0"/>
                <a:ea typeface="Calibri" panose="020F0502020204030204" pitchFamily="34" charset="0"/>
                <a:cs typeface="Times New Roman" panose="02020603050405020304" pitchFamily="18" charset="0"/>
              </a:rPr>
              <a:t> </a:t>
            </a:r>
            <a:r>
              <a:rPr lang="en-US" sz="1800" spc="-15" dirty="0" err="1">
                <a:solidFill>
                  <a:srgbClr val="333333"/>
                </a:solidFill>
                <a:latin typeface="Helvetica" panose="020B0604020202020204" pitchFamily="34" charset="0"/>
                <a:ea typeface="Calibri" panose="020F0502020204030204" pitchFamily="34" charset="0"/>
                <a:cs typeface="Times New Roman" panose="02020603050405020304" pitchFamily="18" charset="0"/>
              </a:rPr>
              <a:t>Público</a:t>
            </a:r>
            <a:r>
              <a:rPr lang="en-US" sz="1800" spc="-15" dirty="0">
                <a:solidFill>
                  <a:srgbClr val="333333"/>
                </a:solidFill>
                <a:latin typeface="Helvetica" panose="020B0604020202020204" pitchFamily="34" charset="0"/>
                <a:ea typeface="Calibri" panose="020F0502020204030204" pitchFamily="34" charset="0"/>
                <a:cs typeface="Times New Roman" panose="02020603050405020304" pitchFamily="18" charset="0"/>
              </a:rPr>
              <a:t> </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2424 Piedmont Rd NE</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Atlanta, GA 30324-3330</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u="sng" spc="-15"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3"/>
              </a:rPr>
              <a:t>bufordhwyart@itsmarta.com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Date Placeholder 2">
            <a:extLst>
              <a:ext uri="{FF2B5EF4-FFF2-40B4-BE49-F238E27FC236}">
                <a16:creationId xmlns:a16="http://schemas.microsoft.com/office/drawing/2014/main" id="{BCD6B319-2E36-42BF-82EF-21A019BCD838}"/>
              </a:ext>
            </a:extLst>
          </p:cNvPr>
          <p:cNvSpPr>
            <a:spLocks noGrp="1"/>
          </p:cNvSpPr>
          <p:nvPr>
            <p:ph type="dt" sz="half" idx="4294967295"/>
          </p:nvPr>
        </p:nvSpPr>
        <p:spPr>
          <a:xfrm>
            <a:off x="0" y="6388100"/>
            <a:ext cx="1668463" cy="365125"/>
          </a:xfrm>
        </p:spPr>
        <p:txBody>
          <a:bodyPr/>
          <a:lstStyle/>
          <a:p>
            <a:pPr algn="l"/>
            <a:r>
              <a:rPr lang="en-US" dirty="0"/>
              <a:t>17 de </a:t>
            </a:r>
            <a:r>
              <a:rPr lang="en-US" dirty="0" err="1"/>
              <a:t>junio</a:t>
            </a:r>
            <a:r>
              <a:rPr lang="en-US" dirty="0"/>
              <a:t> de 2022</a:t>
            </a:r>
          </a:p>
        </p:txBody>
      </p:sp>
      <p:sp>
        <p:nvSpPr>
          <p:cNvPr id="4" name="Slide Number Placeholder 3">
            <a:extLst>
              <a:ext uri="{FF2B5EF4-FFF2-40B4-BE49-F238E27FC236}">
                <a16:creationId xmlns:a16="http://schemas.microsoft.com/office/drawing/2014/main" id="{06C56546-4535-472B-A614-06762058A367}"/>
              </a:ext>
            </a:extLst>
          </p:cNvPr>
          <p:cNvSpPr>
            <a:spLocks noGrp="1"/>
          </p:cNvSpPr>
          <p:nvPr>
            <p:ph type="sldNum" sz="quarter" idx="4294967295"/>
          </p:nvPr>
        </p:nvSpPr>
        <p:spPr>
          <a:xfrm>
            <a:off x="11779250" y="6388100"/>
            <a:ext cx="412750" cy="365125"/>
          </a:xfrm>
        </p:spPr>
        <p:txBody>
          <a:bodyPr/>
          <a:lstStyle/>
          <a:p>
            <a:pPr algn="ctr"/>
            <a:fld id="{B474D2A7-32E0-B840-9DF4-58881E53B73E}" type="slidenum">
              <a:rPr lang="en-US" smtClean="0"/>
              <a:pPr algn="ctr"/>
              <a:t>17</a:t>
            </a:fld>
            <a:endParaRPr lang="en-US"/>
          </a:p>
        </p:txBody>
      </p:sp>
    </p:spTree>
    <p:extLst>
      <p:ext uri="{BB962C8B-B14F-4D97-AF65-F5344CB8AC3E}">
        <p14:creationId xmlns:p14="http://schemas.microsoft.com/office/powerpoint/2010/main" val="292734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AA42B4-FA19-4322-9E3A-6C5C5FCFEF00}"/>
              </a:ext>
            </a:extLst>
          </p:cNvPr>
          <p:cNvSpPr txBox="1"/>
          <p:nvPr/>
        </p:nvSpPr>
        <p:spPr>
          <a:xfrm>
            <a:off x="550333" y="5300133"/>
            <a:ext cx="2963334" cy="830997"/>
          </a:xfrm>
          <a:prstGeom prst="rect">
            <a:avLst/>
          </a:prstGeom>
          <a:solidFill>
            <a:srgbClr val="E6E6E6"/>
          </a:solidFill>
        </p:spPr>
        <p:txBody>
          <a:bodyPr wrap="square" rtlCol="0">
            <a:spAutoFit/>
          </a:bodyPr>
          <a:lstStyle/>
          <a:p>
            <a:r>
              <a:rPr lang="en-US" sz="4800" dirty="0"/>
              <a:t>Gracias</a:t>
            </a:r>
          </a:p>
        </p:txBody>
      </p:sp>
    </p:spTree>
    <p:extLst>
      <p:ext uri="{BB962C8B-B14F-4D97-AF65-F5344CB8AC3E}">
        <p14:creationId xmlns:p14="http://schemas.microsoft.com/office/powerpoint/2010/main" val="103114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4B8A834-0447-D44A-8B88-1BE1904D3C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546DF-92DB-4343-817E-D1F40EE5993F}" type="datetime4">
              <a:rPr kumimoji="0" 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June 24, 2022</a:t>
            </a:fld>
            <a:endPar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4D2A7-32E0-B840-9DF4-58881E53B73E}" type="slidenum">
              <a:rPr kumimoji="0" 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1271EB8-67F3-7449-9EF1-26D25376195A}"/>
              </a:ext>
            </a:extLst>
          </p:cNvPr>
          <p:cNvSpPr>
            <a:spLocks noGrp="1"/>
          </p:cNvSpPr>
          <p:nvPr>
            <p:ph type="title" idx="4294967295"/>
          </p:nvPr>
        </p:nvSpPr>
        <p:spPr>
          <a:xfrm>
            <a:off x="572881" y="914400"/>
            <a:ext cx="3619500" cy="962025"/>
          </a:xfrm>
        </p:spPr>
        <p:txBody>
          <a:bodyPr>
            <a:normAutofit/>
          </a:bodyPr>
          <a:lstStyle/>
          <a:p>
            <a:r>
              <a:rPr lang="en-US" dirty="0" err="1"/>
              <a:t>Coordinación</a:t>
            </a:r>
            <a:r>
              <a:rPr lang="en-US" dirty="0"/>
              <a:t> con GDOT</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4294967295"/>
          </p:nvPr>
        </p:nvSpPr>
        <p:spPr>
          <a:xfrm>
            <a:off x="572881" y="1876425"/>
            <a:ext cx="4149948" cy="4511675"/>
          </a:xfrm>
        </p:spPr>
        <p:txBody>
          <a:bodyPr vert="horz" lIns="91440" tIns="45720" rIns="91440" bIns="45720" rtlCol="0" anchor="t">
            <a:normAutofit lnSpcReduction="10000"/>
          </a:bodyPr>
          <a:lstStyle/>
          <a:p>
            <a:pPr marL="285750" indent="-285750">
              <a:buChar char="•"/>
            </a:pPr>
            <a:r>
              <a:rPr lang="en-US" sz="1800" dirty="0" err="1">
                <a:solidFill>
                  <a:srgbClr val="453F45"/>
                </a:solidFill>
              </a:rPr>
              <a:t>Mejoras</a:t>
            </a:r>
            <a:r>
              <a:rPr lang="en-US" sz="1800" dirty="0">
                <a:solidFill>
                  <a:srgbClr val="453F45"/>
                </a:solidFill>
              </a:rPr>
              <a:t> </a:t>
            </a:r>
            <a:r>
              <a:rPr lang="en-US" sz="1800" dirty="0" err="1">
                <a:solidFill>
                  <a:srgbClr val="453F45"/>
                </a:solidFill>
              </a:rPr>
              <a:t>peatonales</a:t>
            </a:r>
            <a:endParaRPr lang="en-US" sz="1800" dirty="0">
              <a:solidFill>
                <a:srgbClr val="453F45"/>
              </a:solidFill>
            </a:endParaRPr>
          </a:p>
          <a:p>
            <a:pPr marL="742950" lvl="1" indent="-285750">
              <a:buChar char="•"/>
            </a:pPr>
            <a:r>
              <a:rPr lang="en-US" sz="1800" dirty="0">
                <a:solidFill>
                  <a:srgbClr val="453F45"/>
                </a:solidFill>
              </a:rPr>
              <a:t>Afton Lane </a:t>
            </a:r>
            <a:r>
              <a:rPr lang="en-US" sz="1800" dirty="0" err="1">
                <a:solidFill>
                  <a:srgbClr val="453F45"/>
                </a:solidFill>
              </a:rPr>
              <a:t>hacia</a:t>
            </a:r>
            <a:r>
              <a:rPr lang="en-US" sz="1800" dirty="0">
                <a:solidFill>
                  <a:srgbClr val="453F45"/>
                </a:solidFill>
              </a:rPr>
              <a:t> Shallowford Terrace</a:t>
            </a:r>
            <a:endParaRPr lang="en-US" sz="1800" dirty="0">
              <a:solidFill>
                <a:srgbClr val="453F45"/>
              </a:solidFill>
              <a:cs typeface="Arial"/>
            </a:endParaRPr>
          </a:p>
          <a:p>
            <a:pPr marL="1200150" lvl="2" indent="-285750">
              <a:buChar char="•"/>
            </a:pPr>
            <a:r>
              <a:rPr lang="en-US" sz="1800" dirty="0">
                <a:solidFill>
                  <a:srgbClr val="453F45"/>
                </a:solidFill>
              </a:rPr>
              <a:t>Acerras</a:t>
            </a:r>
            <a:endParaRPr lang="en-US" sz="1800" dirty="0"/>
          </a:p>
          <a:p>
            <a:pPr marL="1200150" lvl="2" indent="-285750">
              <a:buChar char="•"/>
            </a:pPr>
            <a:r>
              <a:rPr lang="en-US" sz="1800" dirty="0" err="1">
                <a:solidFill>
                  <a:srgbClr val="453F45"/>
                </a:solidFill>
              </a:rPr>
              <a:t>Medianas</a:t>
            </a:r>
            <a:endParaRPr lang="en-US" sz="1800" dirty="0">
              <a:solidFill>
                <a:srgbClr val="453F45"/>
              </a:solidFill>
              <a:cs typeface="Arial"/>
            </a:endParaRPr>
          </a:p>
          <a:p>
            <a:pPr marL="1200150" lvl="2" indent="-285750">
              <a:buChar char="•"/>
            </a:pPr>
            <a:r>
              <a:rPr lang="en-US" sz="1800" dirty="0">
                <a:solidFill>
                  <a:srgbClr val="453F45"/>
                </a:solidFill>
              </a:rPr>
              <a:t>Cruzes </a:t>
            </a:r>
            <a:r>
              <a:rPr lang="en-US" sz="1800" dirty="0" err="1">
                <a:solidFill>
                  <a:srgbClr val="453F45"/>
                </a:solidFill>
              </a:rPr>
              <a:t>peatonales</a:t>
            </a:r>
            <a:r>
              <a:rPr lang="en-US" sz="1800" dirty="0">
                <a:solidFill>
                  <a:srgbClr val="453F45"/>
                </a:solidFill>
              </a:rPr>
              <a:t> (</a:t>
            </a:r>
            <a:r>
              <a:rPr lang="en-US" sz="1800" dirty="0" err="1">
                <a:solidFill>
                  <a:srgbClr val="453F45"/>
                </a:solidFill>
              </a:rPr>
              <a:t>señaladas</a:t>
            </a:r>
            <a:r>
              <a:rPr lang="en-US" sz="1800" dirty="0">
                <a:solidFill>
                  <a:srgbClr val="453F45"/>
                </a:solidFill>
              </a:rPr>
              <a:t> y </a:t>
            </a:r>
            <a:r>
              <a:rPr lang="en-US" sz="1800" dirty="0" err="1">
                <a:solidFill>
                  <a:srgbClr val="453F45"/>
                </a:solidFill>
              </a:rPr>
              <a:t>estilo</a:t>
            </a:r>
            <a:r>
              <a:rPr lang="en-US" sz="1800" dirty="0">
                <a:solidFill>
                  <a:srgbClr val="453F45"/>
                </a:solidFill>
              </a:rPr>
              <a:t> HAWK)</a:t>
            </a:r>
            <a:endParaRPr lang="en-US" sz="1800" dirty="0">
              <a:solidFill>
                <a:srgbClr val="453F45"/>
              </a:solidFill>
              <a:cs typeface="Arial"/>
            </a:endParaRPr>
          </a:p>
          <a:p>
            <a:pPr marL="1200150" lvl="2" indent="-285750">
              <a:buChar char="•"/>
            </a:pPr>
            <a:r>
              <a:rPr lang="en-US" sz="1800" dirty="0" err="1">
                <a:solidFill>
                  <a:srgbClr val="453F45"/>
                </a:solidFill>
              </a:rPr>
              <a:t>Mejoras</a:t>
            </a:r>
            <a:r>
              <a:rPr lang="en-US" sz="1800" dirty="0">
                <a:solidFill>
                  <a:srgbClr val="453F45"/>
                </a:solidFill>
              </a:rPr>
              <a:t> de </a:t>
            </a:r>
            <a:r>
              <a:rPr lang="en-US" sz="1800" dirty="0" err="1">
                <a:solidFill>
                  <a:srgbClr val="453F45"/>
                </a:solidFill>
              </a:rPr>
              <a:t>utilidades</a:t>
            </a:r>
            <a:endParaRPr lang="en-US" sz="1800" dirty="0">
              <a:solidFill>
                <a:srgbClr val="453F45"/>
              </a:solidFill>
              <a:cs typeface="Arial"/>
            </a:endParaRPr>
          </a:p>
          <a:p>
            <a:pPr marL="742950" lvl="1" indent="-285750">
              <a:buChar char="•"/>
            </a:pPr>
            <a:r>
              <a:rPr lang="en-US" sz="1800" dirty="0">
                <a:solidFill>
                  <a:srgbClr val="453F45"/>
                </a:solidFill>
              </a:rPr>
              <a:t>Q1 2022 - </a:t>
            </a:r>
            <a:r>
              <a:rPr lang="en-US" sz="1800" dirty="0" err="1">
                <a:solidFill>
                  <a:srgbClr val="453F45"/>
                </a:solidFill>
              </a:rPr>
              <a:t>financiamento</a:t>
            </a:r>
            <a:r>
              <a:rPr lang="en-US" sz="1800" dirty="0">
                <a:solidFill>
                  <a:srgbClr val="453F45"/>
                </a:solidFill>
              </a:rPr>
              <a:t> del </a:t>
            </a:r>
            <a:r>
              <a:rPr lang="en-US" sz="1800" dirty="0" err="1">
                <a:solidFill>
                  <a:srgbClr val="453F45"/>
                </a:solidFill>
              </a:rPr>
              <a:t>proyecto</a:t>
            </a:r>
            <a:endParaRPr lang="en-US" sz="1800" dirty="0">
              <a:solidFill>
                <a:srgbClr val="453F45"/>
              </a:solidFill>
              <a:cs typeface="Arial" panose="020B0604020202020204"/>
            </a:endParaRPr>
          </a:p>
          <a:p>
            <a:pPr marL="742950" lvl="1" indent="-285750">
              <a:buChar char="•"/>
            </a:pPr>
            <a:r>
              <a:rPr lang="en-US" sz="1800" dirty="0" err="1">
                <a:solidFill>
                  <a:srgbClr val="453F45"/>
                </a:solidFill>
                <a:cs typeface="Arial" panose="020B0604020202020204"/>
              </a:rPr>
              <a:t>Coordinacion</a:t>
            </a:r>
            <a:r>
              <a:rPr lang="en-US" sz="1800" dirty="0">
                <a:solidFill>
                  <a:srgbClr val="453F45"/>
                </a:solidFill>
                <a:cs typeface="Arial" panose="020B0604020202020204"/>
              </a:rPr>
              <a:t> </a:t>
            </a:r>
            <a:r>
              <a:rPr lang="en-US" sz="1800" dirty="0" err="1">
                <a:solidFill>
                  <a:srgbClr val="453F45"/>
                </a:solidFill>
                <a:cs typeface="Arial" panose="020B0604020202020204"/>
              </a:rPr>
              <a:t>en</a:t>
            </a:r>
            <a:r>
              <a:rPr lang="en-US" sz="1800" dirty="0">
                <a:solidFill>
                  <a:srgbClr val="453F45"/>
                </a:solidFill>
                <a:cs typeface="Arial" panose="020B0604020202020204"/>
              </a:rPr>
              <a:t> </a:t>
            </a:r>
            <a:r>
              <a:rPr lang="en-US" sz="1800" dirty="0" err="1">
                <a:solidFill>
                  <a:srgbClr val="453F45"/>
                </a:solidFill>
                <a:cs typeface="Arial" panose="020B0604020202020204"/>
              </a:rPr>
              <a:t>progreso</a:t>
            </a:r>
            <a:r>
              <a:rPr lang="en-US" sz="1800" dirty="0">
                <a:solidFill>
                  <a:srgbClr val="453F45"/>
                </a:solidFill>
                <a:cs typeface="Arial" panose="020B0604020202020204"/>
              </a:rPr>
              <a:t> con GDOT</a:t>
            </a:r>
          </a:p>
          <a:p>
            <a:pPr marL="285750" indent="-285750">
              <a:buChar char="•"/>
            </a:pPr>
            <a:r>
              <a:rPr lang="en-US" sz="1800" dirty="0" err="1">
                <a:solidFill>
                  <a:srgbClr val="453F45"/>
                </a:solidFill>
                <a:cs typeface="Arial" panose="020B0604020202020204"/>
              </a:rPr>
              <a:t>Optimización</a:t>
            </a:r>
            <a:r>
              <a:rPr lang="en-US" sz="1800" dirty="0">
                <a:solidFill>
                  <a:srgbClr val="453F45"/>
                </a:solidFill>
                <a:cs typeface="Arial" panose="020B0604020202020204"/>
              </a:rPr>
              <a:t> de </a:t>
            </a:r>
            <a:r>
              <a:rPr lang="en-US" sz="1800" dirty="0" err="1">
                <a:solidFill>
                  <a:srgbClr val="453F45"/>
                </a:solidFill>
                <a:cs typeface="Arial" panose="020B0604020202020204"/>
              </a:rPr>
              <a:t>señales</a:t>
            </a:r>
            <a:endParaRPr lang="en-US" sz="1800" dirty="0">
              <a:solidFill>
                <a:srgbClr val="453F45"/>
              </a:solidFill>
              <a:cs typeface="Arial" panose="020B0604020202020204"/>
            </a:endParaRPr>
          </a:p>
          <a:p>
            <a:pPr marL="742950" lvl="1" indent="-285750">
              <a:buChar char="•"/>
            </a:pPr>
            <a:r>
              <a:rPr lang="en-US" sz="1800" dirty="0" err="1">
                <a:solidFill>
                  <a:srgbClr val="453F45"/>
                </a:solidFill>
                <a:cs typeface="Arial" panose="020B0604020202020204"/>
              </a:rPr>
              <a:t>Coordinación</a:t>
            </a:r>
            <a:r>
              <a:rPr lang="en-US" sz="1800" dirty="0">
                <a:solidFill>
                  <a:srgbClr val="453F45"/>
                </a:solidFill>
                <a:cs typeface="Arial" panose="020B0604020202020204"/>
              </a:rPr>
              <a:t> con “Transit Signal Priority”</a:t>
            </a:r>
          </a:p>
          <a:p>
            <a:pPr marL="285750" indent="-285750">
              <a:buChar char="•"/>
            </a:pPr>
            <a:endParaRPr lang="en-US" dirty="0">
              <a:solidFill>
                <a:srgbClr val="453F45"/>
              </a:solidFill>
            </a:endParaRPr>
          </a:p>
        </p:txBody>
      </p:sp>
      <p:pic>
        <p:nvPicPr>
          <p:cNvPr id="7" name="Picture 6" descr="Map&#10;&#10;Description automatically generated">
            <a:extLst>
              <a:ext uri="{FF2B5EF4-FFF2-40B4-BE49-F238E27FC236}">
                <a16:creationId xmlns:a16="http://schemas.microsoft.com/office/drawing/2014/main" id="{F17EDCF3-F0D0-4D93-ABC0-21560A0E08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0407" y="0"/>
            <a:ext cx="7284188" cy="6858000"/>
          </a:xfrm>
          <a:prstGeom prst="rect">
            <a:avLst/>
          </a:prstGeom>
        </p:spPr>
      </p:pic>
    </p:spTree>
    <p:extLst>
      <p:ext uri="{BB962C8B-B14F-4D97-AF65-F5344CB8AC3E}">
        <p14:creationId xmlns:p14="http://schemas.microsoft.com/office/powerpoint/2010/main" val="411519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8F00D-D3A0-40CC-892F-73A05EAFDA86}"/>
              </a:ext>
            </a:extLst>
          </p:cNvPr>
          <p:cNvSpPr>
            <a:spLocks noGrp="1"/>
          </p:cNvSpPr>
          <p:nvPr>
            <p:ph type="title"/>
          </p:nvPr>
        </p:nvSpPr>
        <p:spPr/>
        <p:txBody>
          <a:bodyPr>
            <a:normAutofit/>
          </a:bodyPr>
          <a:lstStyle/>
          <a:p>
            <a:r>
              <a:rPr lang="en-US" dirty="0" err="1"/>
              <a:t>Consejos</a:t>
            </a:r>
            <a:r>
              <a:rPr lang="en-US" dirty="0"/>
              <a:t> para la </a:t>
            </a:r>
            <a:r>
              <a:rPr lang="en-US" dirty="0" err="1"/>
              <a:t>reunión</a:t>
            </a:r>
            <a:r>
              <a:rPr lang="en-US" dirty="0"/>
              <a:t> de hoy</a:t>
            </a:r>
          </a:p>
        </p:txBody>
      </p:sp>
      <p:sp>
        <p:nvSpPr>
          <p:cNvPr id="12" name="Text Placeholder 11">
            <a:extLst>
              <a:ext uri="{FF2B5EF4-FFF2-40B4-BE49-F238E27FC236}">
                <a16:creationId xmlns:a16="http://schemas.microsoft.com/office/drawing/2014/main" id="{FE8A35F8-EF2A-4A7D-90CF-2C5064B33C1D}"/>
              </a:ext>
            </a:extLst>
          </p:cNvPr>
          <p:cNvSpPr>
            <a:spLocks noGrp="1"/>
          </p:cNvSpPr>
          <p:nvPr>
            <p:ph type="body" sz="quarter" idx="13"/>
          </p:nvPr>
        </p:nvSpPr>
        <p:spPr>
          <a:xfrm>
            <a:off x="1309815" y="1665417"/>
            <a:ext cx="5337727" cy="4348033"/>
          </a:xfrm>
        </p:spPr>
        <p:txBody>
          <a:bodyPr>
            <a:noAutofit/>
          </a:bodyPr>
          <a:lstStyle/>
          <a:p>
            <a:pPr marL="285750" indent="-285750">
              <a:buFont typeface="Arial" panose="020B0604020202020204" pitchFamily="34" charset="0"/>
              <a:buChar char="•"/>
            </a:pPr>
            <a:r>
              <a:rPr lang="en-US" sz="1800" dirty="0" err="1"/>
              <a:t>Su</a:t>
            </a:r>
            <a:r>
              <a:rPr lang="en-US" sz="1800" dirty="0"/>
              <a:t> </a:t>
            </a:r>
            <a:r>
              <a:rPr lang="en-US" sz="1800" dirty="0" err="1"/>
              <a:t>micrófono</a:t>
            </a:r>
            <a:r>
              <a:rPr lang="en-US" sz="1800" dirty="0"/>
              <a:t> ha </a:t>
            </a:r>
            <a:r>
              <a:rPr lang="en-US" sz="1800" dirty="0" err="1"/>
              <a:t>sido</a:t>
            </a:r>
            <a:r>
              <a:rPr lang="en-US" sz="1800" dirty="0"/>
              <a:t> </a:t>
            </a:r>
            <a:r>
              <a:rPr lang="en-US" sz="1800" dirty="0" err="1"/>
              <a:t>apagado</a:t>
            </a:r>
            <a:r>
              <a:rPr lang="en-US" sz="1800" dirty="0"/>
              <a:t> para </a:t>
            </a:r>
            <a:r>
              <a:rPr lang="en-US" sz="1800" dirty="0" err="1"/>
              <a:t>eliminar</a:t>
            </a:r>
            <a:r>
              <a:rPr lang="en-US" sz="1800" dirty="0"/>
              <a:t> </a:t>
            </a:r>
            <a:r>
              <a:rPr lang="en-US" sz="1800" dirty="0" err="1"/>
              <a:t>sonidos</a:t>
            </a:r>
            <a:r>
              <a:rPr lang="en-US" sz="1800" dirty="0"/>
              <a:t> </a:t>
            </a:r>
            <a:r>
              <a:rPr lang="en-US" sz="1800" dirty="0" err="1"/>
              <a:t>ambientales</a:t>
            </a:r>
            <a:r>
              <a:rPr lang="en-US" sz="1800" dirty="0"/>
              <a:t>.</a:t>
            </a:r>
          </a:p>
          <a:p>
            <a:pPr marL="285750" indent="-285750">
              <a:buFont typeface="Arial" panose="020B0604020202020204" pitchFamily="34" charset="0"/>
              <a:buChar char="•"/>
            </a:pPr>
            <a:r>
              <a:rPr lang="en-US" sz="1800" dirty="0" err="1"/>
              <a:t>Puede</a:t>
            </a:r>
            <a:r>
              <a:rPr lang="en-US" sz="1800" dirty="0"/>
              <a:t> </a:t>
            </a:r>
            <a:r>
              <a:rPr lang="en-US" sz="1800" dirty="0" err="1"/>
              <a:t>someter</a:t>
            </a:r>
            <a:r>
              <a:rPr lang="en-US" sz="1800" dirty="0"/>
              <a:t> </a:t>
            </a:r>
            <a:r>
              <a:rPr lang="en-US" sz="1800" dirty="0" err="1"/>
              <a:t>preguntas</a:t>
            </a:r>
            <a:r>
              <a:rPr lang="en-US" sz="1800" dirty="0"/>
              <a:t> </a:t>
            </a:r>
            <a:r>
              <a:rPr lang="en-US" sz="1800" dirty="0" err="1"/>
              <a:t>específicas</a:t>
            </a:r>
            <a:r>
              <a:rPr lang="en-US" sz="1800" dirty="0"/>
              <a:t> al </a:t>
            </a:r>
            <a:r>
              <a:rPr lang="en-US" sz="1800" dirty="0" err="1"/>
              <a:t>proyecto</a:t>
            </a:r>
            <a:r>
              <a:rPr lang="en-US" sz="1800" dirty="0"/>
              <a:t> </a:t>
            </a:r>
            <a:r>
              <a:rPr lang="en-US" sz="1800" dirty="0" err="1"/>
              <a:t>directamente</a:t>
            </a:r>
            <a:r>
              <a:rPr lang="en-US" sz="1800" dirty="0"/>
              <a:t> </a:t>
            </a:r>
            <a:r>
              <a:rPr lang="en-US" sz="1800" dirty="0" err="1"/>
              <a:t>en</a:t>
            </a:r>
            <a:r>
              <a:rPr lang="en-US" sz="1800" dirty="0"/>
              <a:t> </a:t>
            </a:r>
            <a:r>
              <a:rPr lang="en-US" sz="1800" dirty="0" err="1"/>
              <a:t>el</a:t>
            </a:r>
            <a:r>
              <a:rPr lang="en-US" sz="1800" dirty="0"/>
              <a:t> chat.</a:t>
            </a:r>
          </a:p>
          <a:p>
            <a:pPr marL="285750" indent="-285750">
              <a:buFont typeface="Arial" panose="020B0604020202020204" pitchFamily="34" charset="0"/>
              <a:buChar char="•"/>
            </a:pPr>
            <a:r>
              <a:rPr lang="en-US" sz="1800" dirty="0" err="1"/>
              <a:t>Puede</a:t>
            </a:r>
            <a:r>
              <a:rPr lang="en-US" sz="1800" dirty="0"/>
              <a:t> </a:t>
            </a:r>
            <a:r>
              <a:rPr lang="en-US" sz="1800" dirty="0" err="1"/>
              <a:t>contactar</a:t>
            </a:r>
            <a:r>
              <a:rPr lang="en-US" sz="1800" dirty="0"/>
              <a:t> </a:t>
            </a:r>
            <a:r>
              <a:rPr lang="en-US" sz="1800" dirty="0" err="1"/>
              <a:t>Servicio</a:t>
            </a:r>
            <a:r>
              <a:rPr lang="en-US" sz="1800" dirty="0"/>
              <a:t> al </a:t>
            </a:r>
            <a:r>
              <a:rPr lang="en-US" sz="1800" dirty="0" err="1"/>
              <a:t>Cliente</a:t>
            </a:r>
            <a:r>
              <a:rPr lang="en-US" sz="1800" dirty="0"/>
              <a:t> a custserv@itsmarta.com para </a:t>
            </a:r>
            <a:r>
              <a:rPr lang="en-US" sz="1800" dirty="0" err="1"/>
              <a:t>preguntas</a:t>
            </a:r>
            <a:r>
              <a:rPr lang="en-US" sz="1800" dirty="0"/>
              <a:t> </a:t>
            </a:r>
            <a:r>
              <a:rPr lang="en-US" sz="1800" dirty="0" err="1"/>
              <a:t>sobre</a:t>
            </a:r>
            <a:r>
              <a:rPr lang="en-US" sz="1800" dirty="0"/>
              <a:t> </a:t>
            </a:r>
            <a:r>
              <a:rPr lang="en-US" sz="1800" dirty="0" err="1"/>
              <a:t>el</a:t>
            </a:r>
            <a:r>
              <a:rPr lang="en-US" sz="1800" dirty="0"/>
              <a:t> </a:t>
            </a:r>
            <a:r>
              <a:rPr lang="en-US" sz="1800" dirty="0" err="1"/>
              <a:t>servicio</a:t>
            </a:r>
            <a:r>
              <a:rPr lang="en-US" sz="1800" dirty="0"/>
              <a:t> </a:t>
            </a:r>
            <a:r>
              <a:rPr lang="en-US" sz="1800" dirty="0" err="1"/>
              <a:t>existente</a:t>
            </a:r>
            <a:r>
              <a:rPr lang="en-US" sz="1800" dirty="0"/>
              <a:t>.</a:t>
            </a:r>
          </a:p>
          <a:p>
            <a:pPr marL="285750" indent="-285750">
              <a:buFont typeface="Arial" panose="020B0604020202020204" pitchFamily="34" charset="0"/>
              <a:buChar char="•"/>
            </a:pPr>
            <a:r>
              <a:rPr lang="en-US" sz="1800" dirty="0" err="1"/>
              <a:t>Responderemos</a:t>
            </a:r>
            <a:r>
              <a:rPr lang="en-US" sz="1800" dirty="0"/>
              <a:t> </a:t>
            </a:r>
            <a:r>
              <a:rPr lang="en-US" sz="1800" dirty="0" err="1"/>
              <a:t>tantas</a:t>
            </a:r>
            <a:r>
              <a:rPr lang="en-US" sz="1800" dirty="0"/>
              <a:t> </a:t>
            </a:r>
            <a:r>
              <a:rPr lang="en-US" sz="1800" dirty="0" err="1"/>
              <a:t>preguntas</a:t>
            </a:r>
            <a:r>
              <a:rPr lang="en-US" sz="1800" dirty="0"/>
              <a:t> y/o </a:t>
            </a:r>
            <a:r>
              <a:rPr lang="en-US" sz="1800" dirty="0" err="1"/>
              <a:t>commentarios</a:t>
            </a:r>
            <a:r>
              <a:rPr lang="en-US" sz="1800" dirty="0"/>
              <a:t> </a:t>
            </a:r>
            <a:r>
              <a:rPr lang="en-US" sz="1800" dirty="0" err="1"/>
              <a:t>según</a:t>
            </a:r>
            <a:r>
              <a:rPr lang="en-US" sz="1800" dirty="0"/>
              <a:t> </a:t>
            </a:r>
            <a:r>
              <a:rPr lang="en-US" sz="1800" dirty="0" err="1"/>
              <a:t>nos</a:t>
            </a:r>
            <a:r>
              <a:rPr lang="en-US" sz="1800" dirty="0"/>
              <a:t> </a:t>
            </a:r>
            <a:r>
              <a:rPr lang="en-US" sz="1800" dirty="0" err="1"/>
              <a:t>permita</a:t>
            </a:r>
            <a:r>
              <a:rPr lang="en-US" sz="1800" dirty="0"/>
              <a:t> </a:t>
            </a:r>
            <a:r>
              <a:rPr lang="en-US" sz="1800" dirty="0" err="1"/>
              <a:t>el</a:t>
            </a:r>
            <a:r>
              <a:rPr lang="en-US" sz="1800" dirty="0"/>
              <a:t> </a:t>
            </a:r>
            <a:r>
              <a:rPr lang="en-US" sz="1800" dirty="0" err="1"/>
              <a:t>tiempo</a:t>
            </a:r>
            <a:r>
              <a:rPr lang="en-US" sz="1800" dirty="0"/>
              <a:t>.</a:t>
            </a:r>
          </a:p>
          <a:p>
            <a:pPr marL="285750" indent="-285750">
              <a:buFont typeface="Arial" panose="020B0604020202020204" pitchFamily="34" charset="0"/>
              <a:buChar char="•"/>
            </a:pPr>
            <a:r>
              <a:rPr lang="en-US" sz="1800" dirty="0"/>
              <a:t>Si se </a:t>
            </a:r>
            <a:r>
              <a:rPr lang="en-US" sz="1800" dirty="0" err="1"/>
              <a:t>pierde</a:t>
            </a:r>
            <a:r>
              <a:rPr lang="en-US" sz="1800" dirty="0"/>
              <a:t> </a:t>
            </a:r>
            <a:r>
              <a:rPr lang="en-US" sz="1800" dirty="0" err="1"/>
              <a:t>algún</a:t>
            </a:r>
            <a:r>
              <a:rPr lang="en-US" sz="1800" dirty="0"/>
              <a:t> </a:t>
            </a:r>
            <a:r>
              <a:rPr lang="en-US" sz="1800" dirty="0" err="1"/>
              <a:t>detalle</a:t>
            </a:r>
            <a:r>
              <a:rPr lang="en-US" sz="1800" dirty="0"/>
              <a:t> de la </a:t>
            </a:r>
            <a:r>
              <a:rPr lang="en-US" sz="1800" dirty="0" err="1"/>
              <a:t>presentación</a:t>
            </a:r>
            <a:r>
              <a:rPr lang="en-US" sz="1800" dirty="0"/>
              <a:t>, </a:t>
            </a:r>
            <a:r>
              <a:rPr lang="en-US" sz="1800" dirty="0" err="1"/>
              <a:t>podrá</a:t>
            </a:r>
            <a:r>
              <a:rPr lang="en-US" sz="1800" dirty="0"/>
              <a:t> acceder a la </a:t>
            </a:r>
            <a:r>
              <a:rPr lang="en-US" sz="1800" dirty="0" err="1"/>
              <a:t>página</a:t>
            </a:r>
            <a:r>
              <a:rPr lang="en-US" sz="1800" dirty="0"/>
              <a:t> del internet </a:t>
            </a:r>
            <a:r>
              <a:rPr lang="en-US" sz="1800" dirty="0" err="1"/>
              <a:t>donde</a:t>
            </a:r>
            <a:r>
              <a:rPr lang="en-US" sz="1800" dirty="0"/>
              <a:t> </a:t>
            </a:r>
            <a:r>
              <a:rPr lang="en-US" sz="1800" dirty="0" err="1"/>
              <a:t>estara</a:t>
            </a:r>
            <a:r>
              <a:rPr lang="en-US" sz="1800" dirty="0"/>
              <a:t> </a:t>
            </a:r>
            <a:r>
              <a:rPr lang="en-US" sz="1800" dirty="0" err="1"/>
              <a:t>publicado</a:t>
            </a:r>
            <a:r>
              <a:rPr lang="en-US" sz="1800" dirty="0"/>
              <a:t> </a:t>
            </a:r>
            <a:r>
              <a:rPr lang="en-US" sz="1800" dirty="0" err="1"/>
              <a:t>esta</a:t>
            </a:r>
            <a:r>
              <a:rPr lang="en-US" sz="1800" dirty="0"/>
              <a:t> </a:t>
            </a:r>
            <a:r>
              <a:rPr lang="en-US" sz="1800" dirty="0" err="1"/>
              <a:t>presentación</a:t>
            </a:r>
            <a:r>
              <a:rPr lang="en-US" sz="1800" dirty="0"/>
              <a:t>.</a:t>
            </a:r>
          </a:p>
        </p:txBody>
      </p:sp>
      <p:sp>
        <p:nvSpPr>
          <p:cNvPr id="2" name="Date Placeholder 1">
            <a:extLst>
              <a:ext uri="{FF2B5EF4-FFF2-40B4-BE49-F238E27FC236}">
                <a16:creationId xmlns:a16="http://schemas.microsoft.com/office/drawing/2014/main" id="{11734911-113A-4535-82DC-F5DE1A21A79B}"/>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504D4-12FC-E546-8595-799F1C422E11}" type="datetime4">
              <a:rPr kumimoji="0" 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June 24, 2022</a:t>
            </a:fld>
            <a:endPar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DD4FFED1-4357-4B05-A65A-C8E7326822A6}"/>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4D2A7-32E0-B840-9DF4-58881E53B73E}" type="slidenum">
              <a:rPr kumimoji="0" 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E0423DE-A19A-4D36-99D6-134C25AAF9C9}"/>
              </a:ext>
            </a:extLst>
          </p:cNvPr>
          <p:cNvSpPr txBox="1">
            <a:spLocks/>
          </p:cNvSpPr>
          <p:nvPr/>
        </p:nvSpPr>
        <p:spPr>
          <a:xfrm>
            <a:off x="838200" y="1122363"/>
            <a:ext cx="6934200" cy="1002999"/>
          </a:xfrm>
          <a:prstGeom prst="rect">
            <a:avLst/>
          </a:prstGeom>
        </p:spPr>
        <p:txBody>
          <a:bodyPr vert="horz" lIns="91440" tIns="45720" rIns="91440" bIns="45720" rtlCol="0" anchor="ctr">
            <a:noAutofit/>
          </a:bodyPr>
          <a:lstStyle>
            <a:lvl1pPr>
              <a:lnSpc>
                <a:spcPct val="90000"/>
              </a:lnSpc>
              <a:spcBef>
                <a:spcPct val="0"/>
              </a:spcBef>
              <a:buNone/>
              <a:defRPr sz="2400" spc="0" baseline="0">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Black" panose="020B0A04020102020204"/>
              <a:ea typeface="+mj-ea"/>
              <a:cs typeface="+mj-cs"/>
            </a:endParaRPr>
          </a:p>
        </p:txBody>
      </p:sp>
      <p:sp>
        <p:nvSpPr>
          <p:cNvPr id="26" name="Subtitle 5">
            <a:extLst>
              <a:ext uri="{FF2B5EF4-FFF2-40B4-BE49-F238E27FC236}">
                <a16:creationId xmlns:a16="http://schemas.microsoft.com/office/drawing/2014/main" id="{A8613960-E4F0-4C5E-8F8D-2F8EDEAF3C91}"/>
              </a:ext>
            </a:extLst>
          </p:cNvPr>
          <p:cNvSpPr>
            <a:spLocks noGrp="1"/>
          </p:cNvSpPr>
          <p:nvPr>
            <p:ph sz="half" idx="2"/>
          </p:nvPr>
        </p:nvSpPr>
        <p:spPr>
          <a:xfrm>
            <a:off x="7262667" y="2224633"/>
            <a:ext cx="4232348" cy="2032000"/>
          </a:xfrm>
          <a:solidFill>
            <a:srgbClr val="008CCC"/>
          </a:solidFill>
        </p:spPr>
        <p:txBody>
          <a:bodyPr>
            <a:normAutofit fontScale="77500" lnSpcReduction="20000"/>
          </a:bodyPr>
          <a:lstStyle/>
          <a:p>
            <a:pPr algn="ctr"/>
            <a:r>
              <a:rPr lang="en-US" sz="2800" dirty="0">
                <a:solidFill>
                  <a:schemeClr val="bg1"/>
                </a:solidFill>
              </a:rPr>
              <a:t>PUNTO DE CONTACTO:</a:t>
            </a:r>
          </a:p>
          <a:p>
            <a:pPr algn="ctr"/>
            <a: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t>Tracie Roberson</a:t>
            </a:r>
            <a:b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br>
            <a: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t>Transit System Project Manager</a:t>
            </a:r>
          </a:p>
          <a:p>
            <a:pPr algn="ctr"/>
            <a:r>
              <a:rPr lang="en-US" sz="2800" u="sng"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bufordhwyart@itsmarta.com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8933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DF2B-214C-2A4C-B8FD-B1C9EDFB330A}"/>
              </a:ext>
            </a:extLst>
          </p:cNvPr>
          <p:cNvSpPr>
            <a:spLocks noGrp="1"/>
          </p:cNvSpPr>
          <p:nvPr>
            <p:ph type="title"/>
          </p:nvPr>
        </p:nvSpPr>
        <p:spPr>
          <a:xfrm>
            <a:off x="1311891" y="787983"/>
            <a:ext cx="1942431" cy="612500"/>
          </a:xfrm>
        </p:spPr>
        <p:txBody>
          <a:bodyPr/>
          <a:lstStyle/>
          <a:p>
            <a:r>
              <a:rPr lang="en-US" sz="2400" dirty="0"/>
              <a:t>Agenda</a:t>
            </a:r>
            <a:endParaRPr lang="en-US" dirty="0"/>
          </a:p>
        </p:txBody>
      </p:sp>
      <p:sp>
        <p:nvSpPr>
          <p:cNvPr id="3" name="Content Placeholder 2">
            <a:extLst>
              <a:ext uri="{FF2B5EF4-FFF2-40B4-BE49-F238E27FC236}">
                <a16:creationId xmlns:a16="http://schemas.microsoft.com/office/drawing/2014/main" id="{172DD49F-A932-8B44-A556-7D874FD801FE}"/>
              </a:ext>
            </a:extLst>
          </p:cNvPr>
          <p:cNvSpPr>
            <a:spLocks noGrp="1"/>
          </p:cNvSpPr>
          <p:nvPr>
            <p:ph sz="quarter" idx="15"/>
          </p:nvPr>
        </p:nvSpPr>
        <p:spPr>
          <a:xfrm>
            <a:off x="1309816" y="1400483"/>
            <a:ext cx="4195444" cy="4315992"/>
          </a:xfrm>
        </p:spPr>
        <p:txBody>
          <a:bodyPr>
            <a:normAutofit/>
          </a:bodyPr>
          <a:lstStyle/>
          <a:p>
            <a:pPr marL="285750" indent="-285750">
              <a:buFont typeface="Arial" panose="020B0604020202020204" pitchFamily="34" charset="0"/>
              <a:buChar char="•"/>
            </a:pPr>
            <a:r>
              <a:rPr lang="es-419" sz="1800" dirty="0"/>
              <a:t>Bienvenida y Presentaciones</a:t>
            </a:r>
          </a:p>
          <a:p>
            <a:pPr marL="285750" indent="-285750">
              <a:buFont typeface="Arial" panose="020B0604020202020204" pitchFamily="34" charset="0"/>
              <a:buChar char="•"/>
            </a:pPr>
            <a:r>
              <a:rPr lang="es-419" sz="1800" dirty="0"/>
              <a:t>¿Qué es Transporte Público Rápido Arterial (ART)?</a:t>
            </a:r>
          </a:p>
          <a:p>
            <a:pPr marL="285750" indent="-285750">
              <a:buFont typeface="Arial" panose="020B0604020202020204" pitchFamily="34" charset="0"/>
              <a:buChar char="•"/>
            </a:pPr>
            <a:r>
              <a:rPr lang="es-419" sz="1800" dirty="0"/>
              <a:t>Antecedentes del Proyecto</a:t>
            </a:r>
          </a:p>
          <a:p>
            <a:pPr marL="285750" indent="-285750">
              <a:buFont typeface="Arial" panose="020B0604020202020204" pitchFamily="34" charset="0"/>
              <a:buChar char="•"/>
            </a:pPr>
            <a:r>
              <a:rPr lang="es-419" sz="1800" dirty="0"/>
              <a:t>Vista General de ART en Buford </a:t>
            </a:r>
            <a:r>
              <a:rPr lang="es-419" sz="1800" dirty="0" err="1"/>
              <a:t>Highway</a:t>
            </a:r>
            <a:endParaRPr lang="es-419" sz="1800" dirty="0"/>
          </a:p>
          <a:p>
            <a:pPr marL="285750" indent="-285750">
              <a:buFont typeface="Arial" panose="020B0604020202020204" pitchFamily="34" charset="0"/>
              <a:buChar char="•"/>
            </a:pPr>
            <a:r>
              <a:rPr lang="es-419" sz="1800" dirty="0"/>
              <a:t>Cronograma del Proyecto</a:t>
            </a:r>
          </a:p>
          <a:p>
            <a:pPr marL="285750" indent="-285750">
              <a:buFont typeface="Arial" panose="020B0604020202020204" pitchFamily="34" charset="0"/>
              <a:buChar char="•"/>
            </a:pPr>
            <a:r>
              <a:rPr lang="es-419" sz="1800" dirty="0"/>
              <a:t>Comentarios</a:t>
            </a:r>
          </a:p>
        </p:txBody>
      </p:sp>
      <p:sp>
        <p:nvSpPr>
          <p:cNvPr id="6" name="Date Placeholder 5">
            <a:extLst>
              <a:ext uri="{FF2B5EF4-FFF2-40B4-BE49-F238E27FC236}">
                <a16:creationId xmlns:a16="http://schemas.microsoft.com/office/drawing/2014/main" id="{0539007D-089A-C241-87CE-C59ED4102A7E}"/>
              </a:ext>
            </a:extLst>
          </p:cNvPr>
          <p:cNvSpPr>
            <a:spLocks noGrp="1"/>
          </p:cNvSpPr>
          <p:nvPr>
            <p:ph type="dt" sz="half" idx="17"/>
          </p:nvPr>
        </p:nvSpPr>
        <p:spPr>
          <a:xfrm>
            <a:off x="1309816" y="6387904"/>
            <a:ext cx="1668162" cy="365125"/>
          </a:xfrm>
        </p:spPr>
        <p:txBody>
          <a:bodyPr/>
          <a:lstStyle/>
          <a:p>
            <a:fld id="{D8DC09E9-5610-CB4E-90D4-3BC8CB25B3F4}" type="datetime4">
              <a:rPr lang="en-US" smtClean="0"/>
              <a:pPr/>
              <a:t>June 24, 2022</a:t>
            </a:fld>
            <a:endParaRPr lang="en-US"/>
          </a:p>
        </p:txBody>
      </p:sp>
      <p:sp>
        <p:nvSpPr>
          <p:cNvPr id="7" name="Slide Number Placeholder 6">
            <a:extLst>
              <a:ext uri="{FF2B5EF4-FFF2-40B4-BE49-F238E27FC236}">
                <a16:creationId xmlns:a16="http://schemas.microsoft.com/office/drawing/2014/main" id="{E92DF499-2D96-A44C-9349-BCBB79D71CFC}"/>
              </a:ext>
            </a:extLst>
          </p:cNvPr>
          <p:cNvSpPr>
            <a:spLocks noGrp="1"/>
          </p:cNvSpPr>
          <p:nvPr>
            <p:ph type="sldNum" sz="quarter" idx="19"/>
          </p:nvPr>
        </p:nvSpPr>
        <p:spPr>
          <a:xfrm>
            <a:off x="11495015" y="6387904"/>
            <a:ext cx="413291" cy="365125"/>
          </a:xfrm>
        </p:spPr>
        <p:txBody>
          <a:bodyPr/>
          <a:lstStyle/>
          <a:p>
            <a:fld id="{B474D2A7-32E0-B840-9DF4-58881E53B73E}" type="slidenum">
              <a:rPr lang="en-US" smtClean="0"/>
              <a:pPr/>
              <a:t>3</a:t>
            </a:fld>
            <a:endParaRPr lang="en-US"/>
          </a:p>
        </p:txBody>
      </p:sp>
      <p:pic>
        <p:nvPicPr>
          <p:cNvPr id="5" name="Graphic 4" descr="Customer review with solid fill">
            <a:extLst>
              <a:ext uri="{FF2B5EF4-FFF2-40B4-BE49-F238E27FC236}">
                <a16:creationId xmlns:a16="http://schemas.microsoft.com/office/drawing/2014/main" id="{3E7BD35E-CF41-4A56-A7A8-630FD1E8DC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8616" y="1683736"/>
            <a:ext cx="2220850" cy="2220850"/>
          </a:xfrm>
          <a:prstGeom prst="rect">
            <a:avLst/>
          </a:prstGeom>
        </p:spPr>
      </p:pic>
    </p:spTree>
    <p:extLst>
      <p:ext uri="{BB962C8B-B14F-4D97-AF65-F5344CB8AC3E}">
        <p14:creationId xmlns:p14="http://schemas.microsoft.com/office/powerpoint/2010/main" val="340302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8F00D-D3A0-40CC-892F-73A05EAFDA86}"/>
              </a:ext>
            </a:extLst>
          </p:cNvPr>
          <p:cNvSpPr>
            <a:spLocks noGrp="1"/>
          </p:cNvSpPr>
          <p:nvPr>
            <p:ph type="title"/>
          </p:nvPr>
        </p:nvSpPr>
        <p:spPr/>
        <p:txBody>
          <a:bodyPr>
            <a:normAutofit/>
          </a:bodyPr>
          <a:lstStyle/>
          <a:p>
            <a:r>
              <a:rPr lang="es-ES" dirty="0"/>
              <a:t>¿Qué es Transporte Público Rápido Arterial </a:t>
            </a:r>
            <a:r>
              <a:rPr lang="en-US" dirty="0"/>
              <a:t>(ART)?</a:t>
            </a:r>
          </a:p>
        </p:txBody>
      </p:sp>
      <p:sp>
        <p:nvSpPr>
          <p:cNvPr id="2" name="Date Placeholder 1">
            <a:extLst>
              <a:ext uri="{FF2B5EF4-FFF2-40B4-BE49-F238E27FC236}">
                <a16:creationId xmlns:a16="http://schemas.microsoft.com/office/drawing/2014/main" id="{11734911-113A-4535-82DC-F5DE1A21A79B}"/>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3" name="Slide Number Placeholder 2">
            <a:extLst>
              <a:ext uri="{FF2B5EF4-FFF2-40B4-BE49-F238E27FC236}">
                <a16:creationId xmlns:a16="http://schemas.microsoft.com/office/drawing/2014/main" id="{DD4FFED1-4357-4B05-A65A-C8E7326822A6}"/>
              </a:ext>
            </a:extLst>
          </p:cNvPr>
          <p:cNvSpPr>
            <a:spLocks noGrp="1"/>
          </p:cNvSpPr>
          <p:nvPr>
            <p:ph type="sldNum" sz="quarter" idx="12"/>
          </p:nvPr>
        </p:nvSpPr>
        <p:spPr>
          <a:xfrm>
            <a:off x="11483441" y="6328985"/>
            <a:ext cx="413291" cy="365125"/>
          </a:xfrm>
        </p:spPr>
        <p:txBody>
          <a:bodyPr/>
          <a:lstStyle/>
          <a:p>
            <a:pPr algn="ctr"/>
            <a:fld id="{B474D2A7-32E0-B840-9DF4-58881E53B73E}" type="slidenum">
              <a:rPr lang="en-US" smtClean="0"/>
              <a:pPr algn="ctr"/>
              <a:t>4</a:t>
            </a:fld>
            <a:endParaRPr lang="en-US"/>
          </a:p>
        </p:txBody>
      </p:sp>
      <p:sp>
        <p:nvSpPr>
          <p:cNvPr id="5" name="Title 1">
            <a:extLst>
              <a:ext uri="{FF2B5EF4-FFF2-40B4-BE49-F238E27FC236}">
                <a16:creationId xmlns:a16="http://schemas.microsoft.com/office/drawing/2014/main" id="{7E0423DE-A19A-4D36-99D6-134C25AAF9C9}"/>
              </a:ext>
            </a:extLst>
          </p:cNvPr>
          <p:cNvSpPr txBox="1">
            <a:spLocks/>
          </p:cNvSpPr>
          <p:nvPr/>
        </p:nvSpPr>
        <p:spPr>
          <a:xfrm>
            <a:off x="838200" y="1122363"/>
            <a:ext cx="6934200" cy="1002999"/>
          </a:xfrm>
          <a:prstGeom prst="rect">
            <a:avLst/>
          </a:prstGeom>
        </p:spPr>
        <p:txBody>
          <a:bodyPr vert="horz" lIns="91440" tIns="45720" rIns="91440" bIns="45720" rtlCol="0" anchor="ctr">
            <a:noAutofit/>
          </a:bodyPr>
          <a:lstStyle>
            <a:lvl1pPr>
              <a:lnSpc>
                <a:spcPct val="90000"/>
              </a:lnSpc>
              <a:spcBef>
                <a:spcPct val="0"/>
              </a:spcBef>
              <a:buNone/>
              <a:defRPr sz="2400" spc="0" baseline="0">
                <a:latin typeface="+mj-lt"/>
                <a:ea typeface="+mj-ea"/>
                <a:cs typeface="+mj-cs"/>
              </a:defRPr>
            </a:lvl1pPr>
          </a:lstStyle>
          <a:p>
            <a:endParaRPr lang="en-US" dirty="0"/>
          </a:p>
        </p:txBody>
      </p:sp>
      <p:sp>
        <p:nvSpPr>
          <p:cNvPr id="7" name="Text Placeholder 7">
            <a:extLst>
              <a:ext uri="{FF2B5EF4-FFF2-40B4-BE49-F238E27FC236}">
                <a16:creationId xmlns:a16="http://schemas.microsoft.com/office/drawing/2014/main" id="{CCE8CEEE-D3C1-4354-8C25-C5780DF94B7C}"/>
              </a:ext>
            </a:extLst>
          </p:cNvPr>
          <p:cNvSpPr txBox="1">
            <a:spLocks/>
          </p:cNvSpPr>
          <p:nvPr/>
        </p:nvSpPr>
        <p:spPr>
          <a:xfrm>
            <a:off x="7676551" y="3583807"/>
            <a:ext cx="2579149" cy="528014"/>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s-419" dirty="0"/>
              <a:t>Carriles alternos</a:t>
            </a:r>
          </a:p>
        </p:txBody>
      </p:sp>
      <p:pic>
        <p:nvPicPr>
          <p:cNvPr id="15" name="Graphic 14" descr="Traffic light with solid fill">
            <a:extLst>
              <a:ext uri="{FF2B5EF4-FFF2-40B4-BE49-F238E27FC236}">
                <a16:creationId xmlns:a16="http://schemas.microsoft.com/office/drawing/2014/main" id="{B9A56025-CE90-478E-9F85-B1DF957BF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10" y="1623862"/>
            <a:ext cx="914400" cy="914400"/>
          </a:xfrm>
          <a:prstGeom prst="rect">
            <a:avLst/>
          </a:prstGeom>
        </p:spPr>
      </p:pic>
      <p:pic>
        <p:nvPicPr>
          <p:cNvPr id="17" name="Graphic 16" descr="Stopwatch 33% with solid fill">
            <a:extLst>
              <a:ext uri="{FF2B5EF4-FFF2-40B4-BE49-F238E27FC236}">
                <a16:creationId xmlns:a16="http://schemas.microsoft.com/office/drawing/2014/main" id="{EB22CEFD-54DA-4AF0-91CF-5D205C379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0755" y="4920813"/>
            <a:ext cx="848360" cy="848360"/>
          </a:xfrm>
          <a:prstGeom prst="rect">
            <a:avLst/>
          </a:prstGeom>
        </p:spPr>
      </p:pic>
      <p:sp>
        <p:nvSpPr>
          <p:cNvPr id="18" name="Text Placeholder 7">
            <a:extLst>
              <a:ext uri="{FF2B5EF4-FFF2-40B4-BE49-F238E27FC236}">
                <a16:creationId xmlns:a16="http://schemas.microsoft.com/office/drawing/2014/main" id="{3D186485-0BEF-4C82-83BF-B87F64EC64CC}"/>
              </a:ext>
            </a:extLst>
          </p:cNvPr>
          <p:cNvSpPr txBox="1">
            <a:spLocks/>
          </p:cNvSpPr>
          <p:nvPr/>
        </p:nvSpPr>
        <p:spPr>
          <a:xfrm>
            <a:off x="1606707" y="1814777"/>
            <a:ext cx="4667092" cy="1208444"/>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s-419" dirty="0"/>
              <a:t>Rápido y frecuente en corredores arteriales existentes de alta densidad y uso mixto</a:t>
            </a:r>
          </a:p>
        </p:txBody>
      </p:sp>
      <p:sp>
        <p:nvSpPr>
          <p:cNvPr id="19" name="Text Placeholder 7">
            <a:extLst>
              <a:ext uri="{FF2B5EF4-FFF2-40B4-BE49-F238E27FC236}">
                <a16:creationId xmlns:a16="http://schemas.microsoft.com/office/drawing/2014/main" id="{A70232E0-32E1-46CB-AD66-7881BC5C5CBE}"/>
              </a:ext>
            </a:extLst>
          </p:cNvPr>
          <p:cNvSpPr txBox="1">
            <a:spLocks/>
          </p:cNvSpPr>
          <p:nvPr/>
        </p:nvSpPr>
        <p:spPr>
          <a:xfrm>
            <a:off x="1606707" y="3606620"/>
            <a:ext cx="4245453" cy="819106"/>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err="1"/>
              <a:t>Operado</a:t>
            </a:r>
            <a:r>
              <a:rPr lang="en-US" dirty="0"/>
              <a:t> </a:t>
            </a:r>
            <a:r>
              <a:rPr lang="en-US" dirty="0" err="1"/>
              <a:t>en</a:t>
            </a:r>
            <a:r>
              <a:rPr lang="en-US" dirty="0"/>
              <a:t> </a:t>
            </a:r>
            <a:r>
              <a:rPr lang="es-PE" dirty="0"/>
              <a:t>tránsito mixto con otros vehículos </a:t>
            </a:r>
            <a:endParaRPr lang="en-US" dirty="0"/>
          </a:p>
        </p:txBody>
      </p:sp>
      <p:sp>
        <p:nvSpPr>
          <p:cNvPr id="20" name="Text Placeholder 7">
            <a:extLst>
              <a:ext uri="{FF2B5EF4-FFF2-40B4-BE49-F238E27FC236}">
                <a16:creationId xmlns:a16="http://schemas.microsoft.com/office/drawing/2014/main" id="{791CB340-117D-41D5-8972-00F973CF2024}"/>
              </a:ext>
            </a:extLst>
          </p:cNvPr>
          <p:cNvSpPr txBox="1">
            <a:spLocks/>
          </p:cNvSpPr>
          <p:nvPr/>
        </p:nvSpPr>
        <p:spPr>
          <a:xfrm>
            <a:off x="1415524" y="5200993"/>
            <a:ext cx="3498692" cy="691539"/>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s-419" dirty="0"/>
              <a:t>Tiempos de espera cortos</a:t>
            </a:r>
          </a:p>
        </p:txBody>
      </p:sp>
      <p:sp>
        <p:nvSpPr>
          <p:cNvPr id="21" name="Text Placeholder 7">
            <a:extLst>
              <a:ext uri="{FF2B5EF4-FFF2-40B4-BE49-F238E27FC236}">
                <a16:creationId xmlns:a16="http://schemas.microsoft.com/office/drawing/2014/main" id="{EC6EDFCB-A9BD-42B3-B384-93FF4E7DCD5B}"/>
              </a:ext>
            </a:extLst>
          </p:cNvPr>
          <p:cNvSpPr txBox="1">
            <a:spLocks/>
          </p:cNvSpPr>
          <p:nvPr/>
        </p:nvSpPr>
        <p:spPr>
          <a:xfrm>
            <a:off x="7556267" y="1835738"/>
            <a:ext cx="4619385" cy="579248"/>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s-PE" dirty="0"/>
              <a:t>Semáforos prioritarios</a:t>
            </a:r>
            <a:endParaRPr lang="en-US" dirty="0">
              <a:highlight>
                <a:srgbClr val="FFFF00"/>
              </a:highlight>
            </a:endParaRPr>
          </a:p>
        </p:txBody>
      </p:sp>
      <p:sp>
        <p:nvSpPr>
          <p:cNvPr id="22" name="Text Placeholder 7">
            <a:extLst>
              <a:ext uri="{FF2B5EF4-FFF2-40B4-BE49-F238E27FC236}">
                <a16:creationId xmlns:a16="http://schemas.microsoft.com/office/drawing/2014/main" id="{8089A9C9-137D-4125-A7A6-8FEBFCD2D7C7}"/>
              </a:ext>
            </a:extLst>
          </p:cNvPr>
          <p:cNvSpPr txBox="1">
            <a:spLocks/>
          </p:cNvSpPr>
          <p:nvPr/>
        </p:nvSpPr>
        <p:spPr>
          <a:xfrm>
            <a:off x="7676551" y="5126342"/>
            <a:ext cx="2542452" cy="943905"/>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s-419" dirty="0"/>
              <a:t>Servicios mejorados</a:t>
            </a:r>
          </a:p>
        </p:txBody>
      </p:sp>
      <p:pic>
        <p:nvPicPr>
          <p:cNvPr id="24" name="Picture 23" descr="A picture containing text&#10;&#10;Description automatically generated">
            <a:extLst>
              <a:ext uri="{FF2B5EF4-FFF2-40B4-BE49-F238E27FC236}">
                <a16:creationId xmlns:a16="http://schemas.microsoft.com/office/drawing/2014/main" id="{589D4C9C-2215-414E-B439-BE7204C70DEF}"/>
              </a:ext>
            </a:extLst>
          </p:cNvPr>
          <p:cNvPicPr>
            <a:picLocks noChangeAspect="1"/>
          </p:cNvPicPr>
          <p:nvPr/>
        </p:nvPicPr>
        <p:blipFill rotWithShape="1">
          <a:blip r:embed="rId7"/>
          <a:srcRect l="6776" t="30307" r="67248" b="40887"/>
          <a:stretch/>
        </p:blipFill>
        <p:spPr>
          <a:xfrm>
            <a:off x="360447" y="3196148"/>
            <a:ext cx="1288975" cy="1135581"/>
          </a:xfrm>
          <a:prstGeom prst="rect">
            <a:avLst/>
          </a:prstGeom>
        </p:spPr>
      </p:pic>
      <p:pic>
        <p:nvPicPr>
          <p:cNvPr id="25" name="Picture 24">
            <a:extLst>
              <a:ext uri="{FF2B5EF4-FFF2-40B4-BE49-F238E27FC236}">
                <a16:creationId xmlns:a16="http://schemas.microsoft.com/office/drawing/2014/main" id="{CADB1BD3-E167-4CAB-B2A0-271DF3A0EC2E}"/>
              </a:ext>
            </a:extLst>
          </p:cNvPr>
          <p:cNvPicPr>
            <a:picLocks noChangeAspect="1"/>
          </p:cNvPicPr>
          <p:nvPr/>
        </p:nvPicPr>
        <p:blipFill rotWithShape="1">
          <a:blip r:embed="rId7"/>
          <a:srcRect r="61940" b="72141"/>
          <a:stretch/>
        </p:blipFill>
        <p:spPr>
          <a:xfrm>
            <a:off x="142510" y="1565721"/>
            <a:ext cx="1724847" cy="1002999"/>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CC6AE592-6100-4E4F-BE82-14236D126148}"/>
              </a:ext>
            </a:extLst>
          </p:cNvPr>
          <p:cNvPicPr>
            <a:picLocks noChangeAspect="1"/>
          </p:cNvPicPr>
          <p:nvPr/>
        </p:nvPicPr>
        <p:blipFill rotWithShape="1">
          <a:blip r:embed="rId8"/>
          <a:srcRect l="8761" r="9720" b="6170"/>
          <a:stretch/>
        </p:blipFill>
        <p:spPr>
          <a:xfrm>
            <a:off x="6187440" y="2921761"/>
            <a:ext cx="1424940" cy="1589780"/>
          </a:xfrm>
          <a:prstGeom prst="rect">
            <a:avLst/>
          </a:prstGeom>
        </p:spPr>
      </p:pic>
      <p:pic>
        <p:nvPicPr>
          <p:cNvPr id="29" name="Picture 28" descr="A screenshot of a video game&#10;&#10;Description automatically generated with medium confidence">
            <a:extLst>
              <a:ext uri="{FF2B5EF4-FFF2-40B4-BE49-F238E27FC236}">
                <a16:creationId xmlns:a16="http://schemas.microsoft.com/office/drawing/2014/main" id="{529CBDBB-4158-4D30-97F7-ED1DC6EC6952}"/>
              </a:ext>
            </a:extLst>
          </p:cNvPr>
          <p:cNvPicPr>
            <a:picLocks noChangeAspect="1"/>
          </p:cNvPicPr>
          <p:nvPr/>
        </p:nvPicPr>
        <p:blipFill rotWithShape="1">
          <a:blip r:embed="rId9"/>
          <a:srcRect l="7125" t="62042" r="66648"/>
          <a:stretch/>
        </p:blipFill>
        <p:spPr>
          <a:xfrm>
            <a:off x="6123269" y="4511541"/>
            <a:ext cx="1489111" cy="1712065"/>
          </a:xfrm>
          <a:prstGeom prst="rect">
            <a:avLst/>
          </a:prstGeom>
        </p:spPr>
      </p:pic>
      <p:sp>
        <p:nvSpPr>
          <p:cNvPr id="30" name="Text Placeholder 7">
            <a:extLst>
              <a:ext uri="{FF2B5EF4-FFF2-40B4-BE49-F238E27FC236}">
                <a16:creationId xmlns:a16="http://schemas.microsoft.com/office/drawing/2014/main" id="{1697CD7F-2495-477F-8713-3288705BCC02}"/>
              </a:ext>
            </a:extLst>
          </p:cNvPr>
          <p:cNvSpPr txBox="1">
            <a:spLocks/>
          </p:cNvSpPr>
          <p:nvPr/>
        </p:nvSpPr>
        <p:spPr>
          <a:xfrm>
            <a:off x="1309816" y="6288169"/>
            <a:ext cx="4442802" cy="223379"/>
          </a:xfrm>
          <a:prstGeom prst="rect">
            <a:avLst/>
          </a:prstGeom>
        </p:spPr>
        <p:txBody>
          <a:bodyPr vert="horz" lIns="91440" tIns="45720" rIns="91440" bIns="45720" rtlCol="0" anchor="t">
            <a:normAutofit fontScale="77500" lnSpcReduction="2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s-419" sz="1000" i="1" dirty="0"/>
              <a:t>*Caja de Herramientas del Programa de Prioridad de Bus-Gobierno del Distrito de Columbia </a:t>
            </a:r>
          </a:p>
        </p:txBody>
      </p:sp>
      <p:sp>
        <p:nvSpPr>
          <p:cNvPr id="31" name="Text Placeholder 7">
            <a:extLst>
              <a:ext uri="{FF2B5EF4-FFF2-40B4-BE49-F238E27FC236}">
                <a16:creationId xmlns:a16="http://schemas.microsoft.com/office/drawing/2014/main" id="{B373AD1F-678A-4D44-9985-561793A0878D}"/>
              </a:ext>
            </a:extLst>
          </p:cNvPr>
          <p:cNvSpPr txBox="1">
            <a:spLocks/>
          </p:cNvSpPr>
          <p:nvPr/>
        </p:nvSpPr>
        <p:spPr>
          <a:xfrm>
            <a:off x="6068732" y="4511907"/>
            <a:ext cx="4442802" cy="223379"/>
          </a:xfrm>
          <a:prstGeom prst="rect">
            <a:avLst/>
          </a:prstGeom>
        </p:spPr>
        <p:txBody>
          <a:bodyPr vert="horz" lIns="91440" tIns="45720" rIns="91440" bIns="45720" rtlCol="0" anchor="t">
            <a:normAutofit fontScale="92500" lnSpcReduction="2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000" i="1" dirty="0"/>
              <a:t>Fuente de la imagen*</a:t>
            </a:r>
          </a:p>
        </p:txBody>
      </p:sp>
    </p:spTree>
    <p:extLst>
      <p:ext uri="{BB962C8B-B14F-4D97-AF65-F5344CB8AC3E}">
        <p14:creationId xmlns:p14="http://schemas.microsoft.com/office/powerpoint/2010/main" val="347512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FBE550FE-618D-44BA-8037-1E20538244CE}"/>
              </a:ext>
            </a:extLst>
          </p:cNvPr>
          <p:cNvSpPr/>
          <p:nvPr/>
        </p:nvSpPr>
        <p:spPr>
          <a:xfrm>
            <a:off x="7843246" y="1276560"/>
            <a:ext cx="4065060" cy="4694920"/>
          </a:xfrm>
          <a:prstGeom prst="rect">
            <a:avLst/>
          </a:prstGeom>
          <a:gradFill>
            <a:gsLst>
              <a:gs pos="0">
                <a:srgbClr val="008CCC"/>
              </a:gs>
              <a:gs pos="8000">
                <a:schemeClr val="accent1">
                  <a:lumMod val="45000"/>
                  <a:lumOff val="55000"/>
                </a:schemeClr>
              </a:gs>
              <a:gs pos="21000">
                <a:schemeClr val="accent1">
                  <a:lumMod val="45000"/>
                  <a:lumOff val="55000"/>
                </a:schemeClr>
              </a:gs>
              <a:gs pos="29000">
                <a:schemeClr val="accent1">
                  <a:lumMod val="30000"/>
                  <a:lumOff val="70000"/>
                </a:schemeClr>
              </a:gs>
            </a:gsLst>
            <a:lin ang="5400000" scaled="1"/>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en-US" b="1" dirty="0" err="1"/>
              <a:t>Opcional</a:t>
            </a:r>
            <a:endParaRPr lang="en-US" b="1" dirty="0"/>
          </a:p>
        </p:txBody>
      </p:sp>
      <p:sp>
        <p:nvSpPr>
          <p:cNvPr id="2" name="Title 1">
            <a:extLst>
              <a:ext uri="{FF2B5EF4-FFF2-40B4-BE49-F238E27FC236}">
                <a16:creationId xmlns:a16="http://schemas.microsoft.com/office/drawing/2014/main" id="{8F59AACB-F1DA-41E1-8C81-D094B7BD1958}"/>
              </a:ext>
            </a:extLst>
          </p:cNvPr>
          <p:cNvSpPr>
            <a:spLocks noGrp="1"/>
          </p:cNvSpPr>
          <p:nvPr>
            <p:ph type="title"/>
          </p:nvPr>
        </p:nvSpPr>
        <p:spPr/>
        <p:txBody>
          <a:bodyPr/>
          <a:lstStyle/>
          <a:p>
            <a:r>
              <a:rPr lang="es-419"/>
              <a:t>Servicios ART</a:t>
            </a:r>
          </a:p>
        </p:txBody>
      </p:sp>
      <p:sp>
        <p:nvSpPr>
          <p:cNvPr id="3" name="Date Placeholder 2">
            <a:extLst>
              <a:ext uri="{FF2B5EF4-FFF2-40B4-BE49-F238E27FC236}">
                <a16:creationId xmlns:a16="http://schemas.microsoft.com/office/drawing/2014/main" id="{B1DC63CA-7725-4ECE-B3A0-4AB872D96C79}"/>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4" name="Slide Number Placeholder 3">
            <a:extLst>
              <a:ext uri="{FF2B5EF4-FFF2-40B4-BE49-F238E27FC236}">
                <a16:creationId xmlns:a16="http://schemas.microsoft.com/office/drawing/2014/main" id="{1F85FBC2-5DED-4D59-87EC-E2C34A443A43}"/>
              </a:ext>
            </a:extLst>
          </p:cNvPr>
          <p:cNvSpPr>
            <a:spLocks noGrp="1"/>
          </p:cNvSpPr>
          <p:nvPr>
            <p:ph type="sldNum" sz="quarter" idx="12"/>
          </p:nvPr>
        </p:nvSpPr>
        <p:spPr/>
        <p:txBody>
          <a:bodyPr/>
          <a:lstStyle/>
          <a:p>
            <a:pPr algn="ctr"/>
            <a:fld id="{B474D2A7-32E0-B840-9DF4-58881E53B73E}" type="slidenum">
              <a:rPr lang="en-US" smtClean="0"/>
              <a:pPr algn="ctr"/>
              <a:t>5</a:t>
            </a:fld>
            <a:endParaRPr lang="en-US"/>
          </a:p>
        </p:txBody>
      </p:sp>
      <p:pic>
        <p:nvPicPr>
          <p:cNvPr id="8" name="Picture 7" descr="Icon&#10;&#10;Description automatically generated">
            <a:extLst>
              <a:ext uri="{FF2B5EF4-FFF2-40B4-BE49-F238E27FC236}">
                <a16:creationId xmlns:a16="http://schemas.microsoft.com/office/drawing/2014/main" id="{49F47046-C9A9-4BDA-8337-F901D8DDDF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359" y="4275752"/>
            <a:ext cx="1294494" cy="751382"/>
          </a:xfrm>
          <a:prstGeom prst="rect">
            <a:avLst/>
          </a:prstGeom>
        </p:spPr>
      </p:pic>
      <p:pic>
        <p:nvPicPr>
          <p:cNvPr id="9" name="Picture 8">
            <a:extLst>
              <a:ext uri="{FF2B5EF4-FFF2-40B4-BE49-F238E27FC236}">
                <a16:creationId xmlns:a16="http://schemas.microsoft.com/office/drawing/2014/main" id="{59FA1A64-19AB-40C3-8B48-C763B51BE6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4757" y="2016701"/>
            <a:ext cx="945080" cy="746968"/>
          </a:xfrm>
          <a:prstGeom prst="rect">
            <a:avLst/>
          </a:prstGeom>
          <a:noFill/>
        </p:spPr>
      </p:pic>
      <p:sp>
        <p:nvSpPr>
          <p:cNvPr id="11" name="Content Placeholder 2">
            <a:extLst>
              <a:ext uri="{FF2B5EF4-FFF2-40B4-BE49-F238E27FC236}">
                <a16:creationId xmlns:a16="http://schemas.microsoft.com/office/drawing/2014/main" id="{AF241962-8FD2-4CAF-90DF-D4D9035C8D94}"/>
              </a:ext>
            </a:extLst>
          </p:cNvPr>
          <p:cNvSpPr txBox="1">
            <a:spLocks/>
          </p:cNvSpPr>
          <p:nvPr/>
        </p:nvSpPr>
        <p:spPr>
          <a:xfrm>
            <a:off x="1661865" y="2134505"/>
            <a:ext cx="3588683"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2000" b="1" i="0" u="none" strike="noStrike" kern="1200" cap="none" spc="0" normalizeH="0" baseline="0" dirty="0">
                <a:ln>
                  <a:noFill/>
                </a:ln>
                <a:solidFill>
                  <a:srgbClr val="000000"/>
                </a:solidFill>
                <a:effectLst/>
                <a:uLnTx/>
                <a:uFillTx/>
                <a:latin typeface="Helvetica" panose="020B0604020202020204" pitchFamily="34" charset="0"/>
                <a:ea typeface="+mn-ea"/>
                <a:cs typeface="Helvetica" panose="020B0604020202020204" pitchFamily="34" charset="0"/>
              </a:rPr>
              <a:t>Áreas de espera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2000" b="1" i="0" u="none" strike="noStrike" kern="1200" cap="none" spc="0" normalizeH="0" baseline="0" dirty="0">
                <a:ln>
                  <a:noFill/>
                </a:ln>
                <a:solidFill>
                  <a:srgbClr val="000000"/>
                </a:solidFill>
                <a:effectLst/>
                <a:uLnTx/>
                <a:uFillTx/>
                <a:latin typeface="Helvetica" panose="020B0604020202020204" pitchFamily="34" charset="0"/>
                <a:ea typeface="+mn-ea"/>
                <a:cs typeface="Helvetica" panose="020B0604020202020204" pitchFamily="34" charset="0"/>
              </a:rPr>
              <a:t>protegidas</a:t>
            </a:r>
          </a:p>
        </p:txBody>
      </p:sp>
      <p:sp>
        <p:nvSpPr>
          <p:cNvPr id="13" name="Content Placeholder 2">
            <a:extLst>
              <a:ext uri="{FF2B5EF4-FFF2-40B4-BE49-F238E27FC236}">
                <a16:creationId xmlns:a16="http://schemas.microsoft.com/office/drawing/2014/main" id="{E759B201-C1A3-424E-B257-B3DEC4F8FC00}"/>
              </a:ext>
            </a:extLst>
          </p:cNvPr>
          <p:cNvSpPr txBox="1">
            <a:spLocks/>
          </p:cNvSpPr>
          <p:nvPr/>
        </p:nvSpPr>
        <p:spPr>
          <a:xfrm>
            <a:off x="1738132" y="4474166"/>
            <a:ext cx="3588684" cy="57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419" sz="2000" b="1" i="0" u="none" strike="noStrike" kern="1200" cap="none" spc="0" normalizeH="0" baseline="0" dirty="0">
                <a:ln>
                  <a:noFill/>
                </a:ln>
                <a:solidFill>
                  <a:srgbClr val="000000"/>
                </a:solidFill>
                <a:effectLst/>
                <a:uLnTx/>
                <a:uFillTx/>
                <a:latin typeface="Helvetica" panose="020B0604020202020204" pitchFamily="34" charset="0"/>
                <a:ea typeface="+mn-ea"/>
                <a:cs typeface="Helvetica" panose="020B0604020202020204" pitchFamily="34" charset="0"/>
              </a:rPr>
              <a:t>Venta de </a:t>
            </a:r>
            <a:r>
              <a:rPr kumimoji="0" lang="es-419" sz="2000" b="1" i="0" u="none" strike="noStrike" kern="1200" cap="none" spc="0" normalizeH="0" baseline="0" dirty="0" err="1">
                <a:ln>
                  <a:noFill/>
                </a:ln>
                <a:solidFill>
                  <a:srgbClr val="000000"/>
                </a:solidFill>
                <a:effectLst/>
                <a:uLnTx/>
                <a:uFillTx/>
                <a:latin typeface="Helvetica" panose="020B0604020202020204" pitchFamily="34" charset="0"/>
                <a:ea typeface="+mn-ea"/>
                <a:cs typeface="Helvetica" panose="020B0604020202020204" pitchFamily="34" charset="0"/>
              </a:rPr>
              <a:t>Breeze</a:t>
            </a:r>
            <a:endParaRPr kumimoji="0" lang="es-419" sz="2000" b="1" i="0" u="none" strike="noStrike" kern="1200" cap="none" spc="0" normalizeH="0" baseline="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14" name="Picture 13">
            <a:extLst>
              <a:ext uri="{FF2B5EF4-FFF2-40B4-BE49-F238E27FC236}">
                <a16:creationId xmlns:a16="http://schemas.microsoft.com/office/drawing/2014/main" id="{AA60485E-1C26-4C6E-A344-C53D6CBACCC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1675" y="3134134"/>
            <a:ext cx="951563" cy="782603"/>
          </a:xfrm>
          <a:prstGeom prst="rect">
            <a:avLst/>
          </a:prstGeom>
        </p:spPr>
      </p:pic>
      <p:sp>
        <p:nvSpPr>
          <p:cNvPr id="15" name="Content Placeholder 2">
            <a:extLst>
              <a:ext uri="{FF2B5EF4-FFF2-40B4-BE49-F238E27FC236}">
                <a16:creationId xmlns:a16="http://schemas.microsoft.com/office/drawing/2014/main" id="{C243DCB7-1A02-48B7-857E-2A0D03CDBBF4}"/>
              </a:ext>
            </a:extLst>
          </p:cNvPr>
          <p:cNvSpPr txBox="1">
            <a:spLocks/>
          </p:cNvSpPr>
          <p:nvPr/>
        </p:nvSpPr>
        <p:spPr>
          <a:xfrm>
            <a:off x="1712485" y="3243425"/>
            <a:ext cx="2123324"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s-419" sz="2000" b="1">
                <a:solidFill>
                  <a:srgbClr val="000000"/>
                </a:solidFill>
              </a:rPr>
              <a:t>Información en tiempo real </a:t>
            </a:r>
            <a:endParaRPr kumimoji="0" lang="es-419" sz="2000" b="1" i="0" u="none" strike="noStrike" kern="1200" cap="none" spc="0" normalizeH="0" baseline="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6" name="Content Placeholder 2">
            <a:extLst>
              <a:ext uri="{FF2B5EF4-FFF2-40B4-BE49-F238E27FC236}">
                <a16:creationId xmlns:a16="http://schemas.microsoft.com/office/drawing/2014/main" id="{2BF7DB04-7B7F-462B-924B-E0E1677B1B89}"/>
              </a:ext>
            </a:extLst>
          </p:cNvPr>
          <p:cNvSpPr txBox="1">
            <a:spLocks noChangeAspect="1"/>
          </p:cNvSpPr>
          <p:nvPr/>
        </p:nvSpPr>
        <p:spPr>
          <a:xfrm>
            <a:off x="5475069" y="2070572"/>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Asientos</a:t>
            </a:r>
          </a:p>
        </p:txBody>
      </p:sp>
      <p:sp>
        <p:nvSpPr>
          <p:cNvPr id="20" name="Content Placeholder 2">
            <a:extLst>
              <a:ext uri="{FF2B5EF4-FFF2-40B4-BE49-F238E27FC236}">
                <a16:creationId xmlns:a16="http://schemas.microsoft.com/office/drawing/2014/main" id="{5D11AA03-05D9-4C3A-8D9F-1B2E1A81E9C6}"/>
              </a:ext>
            </a:extLst>
          </p:cNvPr>
          <p:cNvSpPr txBox="1">
            <a:spLocks/>
          </p:cNvSpPr>
          <p:nvPr/>
        </p:nvSpPr>
        <p:spPr>
          <a:xfrm>
            <a:off x="9291055" y="4426362"/>
            <a:ext cx="2303777" cy="669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Almacén</a:t>
            </a: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para </a:t>
            </a:r>
            <a:r>
              <a:rPr kumimoji="0" lang="en-US" sz="20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bicicletas</a:t>
            </a: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21" name="Picture 20">
            <a:extLst>
              <a:ext uri="{FF2B5EF4-FFF2-40B4-BE49-F238E27FC236}">
                <a16:creationId xmlns:a16="http://schemas.microsoft.com/office/drawing/2014/main" id="{A4502768-1819-4405-8721-B6110232E09C}"/>
              </a:ext>
            </a:extLst>
          </p:cNvPr>
          <p:cNvPicPr>
            <a:picLocks noChangeAspect="1"/>
          </p:cNvPicPr>
          <p:nvPr/>
        </p:nvPicPr>
        <p:blipFill>
          <a:blip r:embed="rId6">
            <a:duotone>
              <a:schemeClr val="accent1">
                <a:shade val="45000"/>
                <a:satMod val="135000"/>
              </a:schemeClr>
              <a:prstClr val="white"/>
            </a:duotone>
          </a:blip>
          <a:srcRect/>
          <a:stretch/>
        </p:blipFill>
        <p:spPr>
          <a:xfrm>
            <a:off x="4179890" y="4055089"/>
            <a:ext cx="1295179" cy="1295179"/>
          </a:xfrm>
          <a:prstGeom prst="rect">
            <a:avLst/>
          </a:prstGeom>
        </p:spPr>
      </p:pic>
      <p:sp>
        <p:nvSpPr>
          <p:cNvPr id="27" name="Content Placeholder 2">
            <a:extLst>
              <a:ext uri="{FF2B5EF4-FFF2-40B4-BE49-F238E27FC236}">
                <a16:creationId xmlns:a16="http://schemas.microsoft.com/office/drawing/2014/main" id="{26275C47-D7ED-4624-9458-26B78273C6BC}"/>
              </a:ext>
            </a:extLst>
          </p:cNvPr>
          <p:cNvSpPr txBox="1">
            <a:spLocks/>
          </p:cNvSpPr>
          <p:nvPr/>
        </p:nvSpPr>
        <p:spPr>
          <a:xfrm>
            <a:off x="5454065" y="4459537"/>
            <a:ext cx="2411809" cy="669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2000" b="1" i="0" u="none" strike="noStrike" kern="1200" cap="none" spc="0" normalizeH="0" baseline="0">
                <a:ln>
                  <a:noFill/>
                </a:ln>
                <a:solidFill>
                  <a:srgbClr val="000000"/>
                </a:solidFill>
                <a:effectLst/>
                <a:uLnTx/>
                <a:uFillTx/>
                <a:latin typeface="Helvetica" panose="020B0604020202020204" pitchFamily="34" charset="0"/>
                <a:ea typeface="+mn-ea"/>
                <a:cs typeface="Helvetica" panose="020B0604020202020204" pitchFamily="34" charset="0"/>
              </a:rPr>
              <a:t>Contenedores de basura</a:t>
            </a:r>
          </a:p>
        </p:txBody>
      </p:sp>
      <p:pic>
        <p:nvPicPr>
          <p:cNvPr id="31" name="Graphic 30" descr="Cycling with solid fill">
            <a:extLst>
              <a:ext uri="{FF2B5EF4-FFF2-40B4-BE49-F238E27FC236}">
                <a16:creationId xmlns:a16="http://schemas.microsoft.com/office/drawing/2014/main" id="{B85D21EA-1384-47A1-9F6D-5786E73ED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0709" y="4165267"/>
            <a:ext cx="914400" cy="914400"/>
          </a:xfrm>
          <a:prstGeom prst="rect">
            <a:avLst/>
          </a:prstGeom>
        </p:spPr>
      </p:pic>
      <p:pic>
        <p:nvPicPr>
          <p:cNvPr id="33" name="Graphic 32">
            <a:extLst>
              <a:ext uri="{FF2B5EF4-FFF2-40B4-BE49-F238E27FC236}">
                <a16:creationId xmlns:a16="http://schemas.microsoft.com/office/drawing/2014/main" id="{12BF5B6A-97CD-470E-AC25-37D5734A56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6054" y="1968869"/>
            <a:ext cx="914400" cy="688294"/>
          </a:xfrm>
          <a:prstGeom prst="rect">
            <a:avLst/>
          </a:prstGeom>
        </p:spPr>
      </p:pic>
      <p:pic>
        <p:nvPicPr>
          <p:cNvPr id="35" name="Graphic 34" descr="Receiver with solid fill">
            <a:extLst>
              <a:ext uri="{FF2B5EF4-FFF2-40B4-BE49-F238E27FC236}">
                <a16:creationId xmlns:a16="http://schemas.microsoft.com/office/drawing/2014/main" id="{4210A916-F7D1-4AF5-91FE-3149AC43EE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6671" y="1937572"/>
            <a:ext cx="785889" cy="785889"/>
          </a:xfrm>
          <a:prstGeom prst="rect">
            <a:avLst/>
          </a:prstGeom>
        </p:spPr>
      </p:pic>
      <p:pic>
        <p:nvPicPr>
          <p:cNvPr id="37" name="Graphic 36" descr="Security camera with solid fill">
            <a:extLst>
              <a:ext uri="{FF2B5EF4-FFF2-40B4-BE49-F238E27FC236}">
                <a16:creationId xmlns:a16="http://schemas.microsoft.com/office/drawing/2014/main" id="{E5C86827-3779-4CE5-8E37-07042A4172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56193" y="3074667"/>
            <a:ext cx="914400" cy="914400"/>
          </a:xfrm>
          <a:prstGeom prst="rect">
            <a:avLst/>
          </a:prstGeom>
        </p:spPr>
      </p:pic>
      <p:sp>
        <p:nvSpPr>
          <p:cNvPr id="38" name="Content Placeholder 2">
            <a:extLst>
              <a:ext uri="{FF2B5EF4-FFF2-40B4-BE49-F238E27FC236}">
                <a16:creationId xmlns:a16="http://schemas.microsoft.com/office/drawing/2014/main" id="{D79F00FC-5EFC-4AB8-B59F-F0E189FC70C6}"/>
              </a:ext>
            </a:extLst>
          </p:cNvPr>
          <p:cNvSpPr txBox="1">
            <a:spLocks noChangeAspect="1"/>
          </p:cNvSpPr>
          <p:nvPr/>
        </p:nvSpPr>
        <p:spPr>
          <a:xfrm>
            <a:off x="9249747" y="2070572"/>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Cabinas</a:t>
            </a: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telefónicas</a:t>
            </a: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39" name="Content Placeholder 2">
            <a:extLst>
              <a:ext uri="{FF2B5EF4-FFF2-40B4-BE49-F238E27FC236}">
                <a16:creationId xmlns:a16="http://schemas.microsoft.com/office/drawing/2014/main" id="{8E5C4785-C457-4940-A7A5-D2DA04F6D0DF}"/>
              </a:ext>
            </a:extLst>
          </p:cNvPr>
          <p:cNvSpPr txBox="1">
            <a:spLocks noChangeAspect="1"/>
          </p:cNvSpPr>
          <p:nvPr/>
        </p:nvSpPr>
        <p:spPr>
          <a:xfrm>
            <a:off x="9249748" y="3245790"/>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Cámaras</a:t>
            </a: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de </a:t>
            </a:r>
            <a:r>
              <a:rPr kumimoji="0" lang="en-US" sz="20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seguridad</a:t>
            </a: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42" name="Graphic 41" descr="Streetlight with solid fill">
            <a:extLst>
              <a:ext uri="{FF2B5EF4-FFF2-40B4-BE49-F238E27FC236}">
                <a16:creationId xmlns:a16="http://schemas.microsoft.com/office/drawing/2014/main" id="{23BE24FD-1E6B-4758-A83F-C810236410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70279" y="3061334"/>
            <a:ext cx="914400" cy="914400"/>
          </a:xfrm>
          <a:prstGeom prst="rect">
            <a:avLst/>
          </a:prstGeom>
        </p:spPr>
      </p:pic>
      <p:sp>
        <p:nvSpPr>
          <p:cNvPr id="43" name="Content Placeholder 2">
            <a:extLst>
              <a:ext uri="{FF2B5EF4-FFF2-40B4-BE49-F238E27FC236}">
                <a16:creationId xmlns:a16="http://schemas.microsoft.com/office/drawing/2014/main" id="{7E765CBC-3491-40A0-A57D-FD5D0F863BEB}"/>
              </a:ext>
            </a:extLst>
          </p:cNvPr>
          <p:cNvSpPr txBox="1">
            <a:spLocks noChangeAspect="1"/>
          </p:cNvSpPr>
          <p:nvPr/>
        </p:nvSpPr>
        <p:spPr>
          <a:xfrm>
            <a:off x="5392687" y="3243425"/>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419" sz="2000" b="1" i="0" u="none" strike="noStrike" kern="1200" cap="none" spc="0" normalizeH="0" baseline="0">
                <a:ln>
                  <a:noFill/>
                </a:ln>
                <a:solidFill>
                  <a:srgbClr val="000000"/>
                </a:solidFill>
                <a:effectLst/>
                <a:uLnTx/>
                <a:uFillTx/>
                <a:latin typeface="Helvetica" panose="020B0604020202020204" pitchFamily="34" charset="0"/>
                <a:ea typeface="+mn-ea"/>
                <a:cs typeface="Helvetica" panose="020B0604020202020204" pitchFamily="34" charset="0"/>
              </a:rPr>
              <a:t>Iluminación</a:t>
            </a:r>
          </a:p>
        </p:txBody>
      </p:sp>
    </p:spTree>
    <p:extLst>
      <p:ext uri="{BB962C8B-B14F-4D97-AF65-F5344CB8AC3E}">
        <p14:creationId xmlns:p14="http://schemas.microsoft.com/office/powerpoint/2010/main" val="268597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B923600-4A0A-4615-88E4-BE054224B797}"/>
              </a:ext>
            </a:extLst>
          </p:cNvPr>
          <p:cNvGrpSpPr/>
          <p:nvPr/>
        </p:nvGrpSpPr>
        <p:grpSpPr>
          <a:xfrm>
            <a:off x="2576831" y="1614516"/>
            <a:ext cx="7253545" cy="3279302"/>
            <a:chOff x="3064213" y="1782959"/>
            <a:chExt cx="5783688" cy="2614785"/>
          </a:xfrm>
        </p:grpSpPr>
        <p:pic>
          <p:nvPicPr>
            <p:cNvPr id="6" name="Content Placeholder 2">
              <a:extLst>
                <a:ext uri="{FF2B5EF4-FFF2-40B4-BE49-F238E27FC236}">
                  <a16:creationId xmlns:a16="http://schemas.microsoft.com/office/drawing/2014/main" id="{4CAF19A8-FB0B-43ED-9C72-F7F6ABD9C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3" b="-480"/>
            <a:stretch/>
          </p:blipFill>
          <p:spPr>
            <a:xfrm>
              <a:off x="3344099" y="2020807"/>
              <a:ext cx="5503802" cy="2376937"/>
            </a:xfrm>
            <a:prstGeom prst="rect">
              <a:avLst/>
            </a:prstGeom>
          </p:spPr>
        </p:pic>
        <p:sp>
          <p:nvSpPr>
            <p:cNvPr id="9" name="Rectangle 8">
              <a:extLst>
                <a:ext uri="{FF2B5EF4-FFF2-40B4-BE49-F238E27FC236}">
                  <a16:creationId xmlns:a16="http://schemas.microsoft.com/office/drawing/2014/main" id="{3BEC8676-5AE6-460C-9530-5BD7047E25D2}"/>
                </a:ext>
              </a:extLst>
            </p:cNvPr>
            <p:cNvSpPr/>
            <p:nvPr/>
          </p:nvSpPr>
          <p:spPr>
            <a:xfrm>
              <a:off x="3064213" y="1782959"/>
              <a:ext cx="1313234" cy="201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8E8F889-463A-4F0D-9918-6DCBFCE2CFAB}"/>
              </a:ext>
            </a:extLst>
          </p:cNvPr>
          <p:cNvSpPr>
            <a:spLocks noGrp="1"/>
          </p:cNvSpPr>
          <p:nvPr>
            <p:ph type="title"/>
          </p:nvPr>
        </p:nvSpPr>
        <p:spPr/>
        <p:txBody>
          <a:bodyPr/>
          <a:lstStyle/>
          <a:p>
            <a:r>
              <a:rPr lang="en-US" dirty="0" err="1"/>
              <a:t>Servicios</a:t>
            </a:r>
            <a:r>
              <a:rPr lang="en-US" dirty="0"/>
              <a:t> </a:t>
            </a:r>
            <a:r>
              <a:rPr lang="en-US" dirty="0" err="1"/>
              <a:t>en</a:t>
            </a:r>
            <a:r>
              <a:rPr lang="en-US" dirty="0"/>
              <a:t> la </a:t>
            </a:r>
            <a:r>
              <a:rPr lang="en-US" dirty="0" err="1"/>
              <a:t>Estación</a:t>
            </a:r>
            <a:endParaRPr lang="en-US" dirty="0"/>
          </a:p>
        </p:txBody>
      </p:sp>
      <p:sp>
        <p:nvSpPr>
          <p:cNvPr id="3" name="Date Placeholder 2">
            <a:extLst>
              <a:ext uri="{FF2B5EF4-FFF2-40B4-BE49-F238E27FC236}">
                <a16:creationId xmlns:a16="http://schemas.microsoft.com/office/drawing/2014/main" id="{751BF302-7260-4963-A62D-233BBCAD90DD}"/>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4" name="Slide Number Placeholder 3">
            <a:extLst>
              <a:ext uri="{FF2B5EF4-FFF2-40B4-BE49-F238E27FC236}">
                <a16:creationId xmlns:a16="http://schemas.microsoft.com/office/drawing/2014/main" id="{83EB72CE-44EA-4204-910E-F7EF0633E069}"/>
              </a:ext>
            </a:extLst>
          </p:cNvPr>
          <p:cNvSpPr>
            <a:spLocks noGrp="1"/>
          </p:cNvSpPr>
          <p:nvPr>
            <p:ph type="sldNum" sz="quarter" idx="12"/>
          </p:nvPr>
        </p:nvSpPr>
        <p:spPr/>
        <p:txBody>
          <a:bodyPr/>
          <a:lstStyle/>
          <a:p>
            <a:pPr algn="ctr"/>
            <a:fld id="{B474D2A7-32E0-B840-9DF4-58881E53B73E}" type="slidenum">
              <a:rPr lang="en-US" smtClean="0"/>
              <a:pPr algn="ctr"/>
              <a:t>6</a:t>
            </a:fld>
            <a:endParaRPr lang="en-US"/>
          </a:p>
        </p:txBody>
      </p:sp>
      <p:sp>
        <p:nvSpPr>
          <p:cNvPr id="5" name="Text Placeholder 7">
            <a:extLst>
              <a:ext uri="{FF2B5EF4-FFF2-40B4-BE49-F238E27FC236}">
                <a16:creationId xmlns:a16="http://schemas.microsoft.com/office/drawing/2014/main" id="{7D126C81-168A-46D9-A3B9-9ABAE39014E3}"/>
              </a:ext>
            </a:extLst>
          </p:cNvPr>
          <p:cNvSpPr txBox="1">
            <a:spLocks/>
          </p:cNvSpPr>
          <p:nvPr/>
        </p:nvSpPr>
        <p:spPr>
          <a:xfrm>
            <a:off x="8726724" y="4324051"/>
            <a:ext cx="2637857" cy="713992"/>
          </a:xfrm>
          <a:prstGeom prst="rect">
            <a:avLst/>
          </a:prstGeom>
        </p:spPr>
        <p:txBody>
          <a:bodyPr vert="horz" lIns="91440" tIns="45720" rIns="91440" bIns="45720" rtlCol="0" anchor="t">
            <a:normAutofit fontScale="85000" lnSpcReduction="1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err="1"/>
              <a:t>Ubicados</a:t>
            </a:r>
            <a:r>
              <a:rPr lang="en-US" dirty="0"/>
              <a:t> </a:t>
            </a:r>
            <a:r>
              <a:rPr lang="en-US" dirty="0" err="1"/>
              <a:t>cerca</a:t>
            </a:r>
            <a:r>
              <a:rPr lang="en-US" dirty="0"/>
              <a:t> de las </a:t>
            </a:r>
            <a:r>
              <a:rPr lang="en-US" dirty="0" err="1"/>
              <a:t>señales</a:t>
            </a:r>
            <a:r>
              <a:rPr lang="en-US" dirty="0"/>
              <a:t> y cruces </a:t>
            </a:r>
            <a:r>
              <a:rPr lang="en-US" dirty="0" err="1"/>
              <a:t>peatonales</a:t>
            </a:r>
            <a:endParaRPr lang="en-US" dirty="0"/>
          </a:p>
        </p:txBody>
      </p:sp>
      <p:pic>
        <p:nvPicPr>
          <p:cNvPr id="8" name="Picture 7" descr="A picture containing text, scoreboard, clock&#10;&#10;Description automatically generated">
            <a:extLst>
              <a:ext uri="{FF2B5EF4-FFF2-40B4-BE49-F238E27FC236}">
                <a16:creationId xmlns:a16="http://schemas.microsoft.com/office/drawing/2014/main" id="{4CEEE422-6A72-4852-9394-EE8150E963E4}"/>
              </a:ext>
            </a:extLst>
          </p:cNvPr>
          <p:cNvPicPr>
            <a:picLocks noChangeAspect="1"/>
          </p:cNvPicPr>
          <p:nvPr/>
        </p:nvPicPr>
        <p:blipFill>
          <a:blip r:embed="rId4"/>
          <a:stretch>
            <a:fillRect/>
          </a:stretch>
        </p:blipFill>
        <p:spPr>
          <a:xfrm>
            <a:off x="763648" y="3995366"/>
            <a:ext cx="2295728" cy="1126342"/>
          </a:xfrm>
          <a:prstGeom prst="rect">
            <a:avLst/>
          </a:prstGeom>
        </p:spPr>
      </p:pic>
      <p:sp>
        <p:nvSpPr>
          <p:cNvPr id="11" name="Text Placeholder 7">
            <a:extLst>
              <a:ext uri="{FF2B5EF4-FFF2-40B4-BE49-F238E27FC236}">
                <a16:creationId xmlns:a16="http://schemas.microsoft.com/office/drawing/2014/main" id="{F78FECF7-A0FE-476C-9DE5-C74D3B8BD4B7}"/>
              </a:ext>
            </a:extLst>
          </p:cNvPr>
          <p:cNvSpPr txBox="1">
            <a:spLocks/>
          </p:cNvSpPr>
          <p:nvPr/>
        </p:nvSpPr>
        <p:spPr>
          <a:xfrm>
            <a:off x="0" y="3603833"/>
            <a:ext cx="3715993" cy="431918"/>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es-PE" dirty="0"/>
              <a:t>Señalización digital en tiempo real </a:t>
            </a:r>
            <a:endParaRPr lang="en-US" dirty="0"/>
          </a:p>
        </p:txBody>
      </p:sp>
      <p:sp>
        <p:nvSpPr>
          <p:cNvPr id="12" name="Text Placeholder 7">
            <a:extLst>
              <a:ext uri="{FF2B5EF4-FFF2-40B4-BE49-F238E27FC236}">
                <a16:creationId xmlns:a16="http://schemas.microsoft.com/office/drawing/2014/main" id="{735E7672-F790-42E9-A6CB-0B57B2C69C9A}"/>
              </a:ext>
            </a:extLst>
          </p:cNvPr>
          <p:cNvSpPr txBox="1">
            <a:spLocks/>
          </p:cNvSpPr>
          <p:nvPr/>
        </p:nvSpPr>
        <p:spPr>
          <a:xfrm>
            <a:off x="9075886" y="3892206"/>
            <a:ext cx="1359225" cy="425993"/>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Asientos</a:t>
            </a:r>
          </a:p>
        </p:txBody>
      </p:sp>
      <p:cxnSp>
        <p:nvCxnSpPr>
          <p:cNvPr id="14" name="Straight Connector 13">
            <a:extLst>
              <a:ext uri="{FF2B5EF4-FFF2-40B4-BE49-F238E27FC236}">
                <a16:creationId xmlns:a16="http://schemas.microsoft.com/office/drawing/2014/main" id="{2D4B5403-712E-489E-A37D-D9127D354A0D}"/>
              </a:ext>
            </a:extLst>
          </p:cNvPr>
          <p:cNvCxnSpPr>
            <a:cxnSpLocks/>
          </p:cNvCxnSpPr>
          <p:nvPr/>
        </p:nvCxnSpPr>
        <p:spPr>
          <a:xfrm>
            <a:off x="724984" y="3944716"/>
            <a:ext cx="2991009"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0171FB52-9074-4437-A688-DC0B1BA0F880}"/>
              </a:ext>
            </a:extLst>
          </p:cNvPr>
          <p:cNvCxnSpPr>
            <a:cxnSpLocks/>
          </p:cNvCxnSpPr>
          <p:nvPr/>
        </p:nvCxnSpPr>
        <p:spPr>
          <a:xfrm flipV="1">
            <a:off x="3709213" y="3304076"/>
            <a:ext cx="862787" cy="640640"/>
          </a:xfrm>
          <a:prstGeom prst="line">
            <a:avLst/>
          </a:prstGeom>
          <a:ln/>
        </p:spPr>
        <p:style>
          <a:lnRef idx="3">
            <a:schemeClr val="accent2"/>
          </a:lnRef>
          <a:fillRef idx="0">
            <a:schemeClr val="accent2"/>
          </a:fillRef>
          <a:effectRef idx="2">
            <a:schemeClr val="accent2"/>
          </a:effectRef>
          <a:fontRef idx="minor">
            <a:schemeClr val="tx1"/>
          </a:fontRef>
        </p:style>
      </p:cxnSp>
      <p:sp>
        <p:nvSpPr>
          <p:cNvPr id="18" name="Text Placeholder 7">
            <a:extLst>
              <a:ext uri="{FF2B5EF4-FFF2-40B4-BE49-F238E27FC236}">
                <a16:creationId xmlns:a16="http://schemas.microsoft.com/office/drawing/2014/main" id="{831ADFD1-A62B-4920-94B2-16D37FE37E32}"/>
              </a:ext>
            </a:extLst>
          </p:cNvPr>
          <p:cNvSpPr txBox="1">
            <a:spLocks/>
          </p:cNvSpPr>
          <p:nvPr/>
        </p:nvSpPr>
        <p:spPr>
          <a:xfrm>
            <a:off x="7811595" y="1751027"/>
            <a:ext cx="3125297" cy="425993"/>
          </a:xfrm>
          <a:prstGeom prst="rect">
            <a:avLst/>
          </a:prstGeom>
        </p:spPr>
        <p:txBody>
          <a:bodyPr vert="horz" lIns="91440" tIns="45720" rIns="91440" bIns="45720" rtlCol="0" anchor="t">
            <a:normAutofit fontScale="85000" lnSpcReduction="1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err="1"/>
              <a:t>Estacionamiento</a:t>
            </a:r>
            <a:r>
              <a:rPr lang="en-US" dirty="0"/>
              <a:t> para </a:t>
            </a:r>
            <a:r>
              <a:rPr lang="en-US" dirty="0" err="1"/>
              <a:t>bicicletas</a:t>
            </a:r>
            <a:endParaRPr lang="en-US" dirty="0"/>
          </a:p>
        </p:txBody>
      </p:sp>
      <p:cxnSp>
        <p:nvCxnSpPr>
          <p:cNvPr id="20" name="Straight Connector 19">
            <a:extLst>
              <a:ext uri="{FF2B5EF4-FFF2-40B4-BE49-F238E27FC236}">
                <a16:creationId xmlns:a16="http://schemas.microsoft.com/office/drawing/2014/main" id="{DB1CF5C3-DA1E-428D-BD15-6A12428ADB01}"/>
              </a:ext>
            </a:extLst>
          </p:cNvPr>
          <p:cNvCxnSpPr>
            <a:cxnSpLocks/>
          </p:cNvCxnSpPr>
          <p:nvPr/>
        </p:nvCxnSpPr>
        <p:spPr>
          <a:xfrm>
            <a:off x="8081314" y="2096944"/>
            <a:ext cx="2322499"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8C928A26-10D2-4F58-AB54-C15A559BDFB1}"/>
              </a:ext>
            </a:extLst>
          </p:cNvPr>
          <p:cNvCxnSpPr>
            <a:cxnSpLocks/>
          </p:cNvCxnSpPr>
          <p:nvPr/>
        </p:nvCxnSpPr>
        <p:spPr>
          <a:xfrm flipV="1">
            <a:off x="6708120" y="2094086"/>
            <a:ext cx="1373194" cy="150702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16859F0E-81CB-4660-A001-5CE948AFDC7A}"/>
              </a:ext>
            </a:extLst>
          </p:cNvPr>
          <p:cNvCxnSpPr>
            <a:cxnSpLocks/>
          </p:cNvCxnSpPr>
          <p:nvPr/>
        </p:nvCxnSpPr>
        <p:spPr>
          <a:xfrm>
            <a:off x="8782557" y="4248319"/>
            <a:ext cx="1192077"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6E227077-5298-4257-A5F7-7A5CCEC0674C}"/>
              </a:ext>
            </a:extLst>
          </p:cNvPr>
          <p:cNvCxnSpPr>
            <a:cxnSpLocks/>
          </p:cNvCxnSpPr>
          <p:nvPr/>
        </p:nvCxnSpPr>
        <p:spPr>
          <a:xfrm>
            <a:off x="6171287" y="3828999"/>
            <a:ext cx="2611270" cy="419320"/>
          </a:xfrm>
          <a:prstGeom prst="line">
            <a:avLst/>
          </a:prstGeom>
          <a:ln/>
        </p:spPr>
        <p:style>
          <a:lnRef idx="3">
            <a:schemeClr val="accent2"/>
          </a:lnRef>
          <a:fillRef idx="0">
            <a:schemeClr val="accent2"/>
          </a:fillRef>
          <a:effectRef idx="2">
            <a:schemeClr val="accent2"/>
          </a:effectRef>
          <a:fontRef idx="minor">
            <a:schemeClr val="tx1"/>
          </a:fontRef>
        </p:style>
      </p:cxnSp>
      <p:sp>
        <p:nvSpPr>
          <p:cNvPr id="30" name="Text Placeholder 7">
            <a:extLst>
              <a:ext uri="{FF2B5EF4-FFF2-40B4-BE49-F238E27FC236}">
                <a16:creationId xmlns:a16="http://schemas.microsoft.com/office/drawing/2014/main" id="{6109A439-F54C-428B-BDBA-746491D3D01D}"/>
              </a:ext>
            </a:extLst>
          </p:cNvPr>
          <p:cNvSpPr txBox="1">
            <a:spLocks/>
          </p:cNvSpPr>
          <p:nvPr/>
        </p:nvSpPr>
        <p:spPr>
          <a:xfrm>
            <a:off x="1640746" y="1971680"/>
            <a:ext cx="2728053" cy="612500"/>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err="1"/>
              <a:t>Cámaras</a:t>
            </a:r>
            <a:r>
              <a:rPr lang="en-US" dirty="0"/>
              <a:t> de </a:t>
            </a:r>
            <a:r>
              <a:rPr lang="en-US" dirty="0" err="1"/>
              <a:t>seguridad</a:t>
            </a:r>
            <a:endParaRPr lang="en-US" dirty="0"/>
          </a:p>
        </p:txBody>
      </p:sp>
      <p:pic>
        <p:nvPicPr>
          <p:cNvPr id="32" name="Picture 31" descr="A picture containing text, sky, sign, scoreboard&#10;&#10;Description automatically generated">
            <a:extLst>
              <a:ext uri="{FF2B5EF4-FFF2-40B4-BE49-F238E27FC236}">
                <a16:creationId xmlns:a16="http://schemas.microsoft.com/office/drawing/2014/main" id="{311F4DDC-BE69-4E2B-AA05-B691531C138E}"/>
              </a:ext>
            </a:extLst>
          </p:cNvPr>
          <p:cNvPicPr>
            <a:picLocks noChangeAspect="1"/>
          </p:cNvPicPr>
          <p:nvPr/>
        </p:nvPicPr>
        <p:blipFill rotWithShape="1">
          <a:blip r:embed="rId5"/>
          <a:srcRect b="18796"/>
          <a:stretch/>
        </p:blipFill>
        <p:spPr>
          <a:xfrm>
            <a:off x="1726538" y="2392606"/>
            <a:ext cx="1865796" cy="1010071"/>
          </a:xfrm>
          <a:prstGeom prst="rect">
            <a:avLst/>
          </a:prstGeom>
        </p:spPr>
      </p:pic>
      <p:cxnSp>
        <p:nvCxnSpPr>
          <p:cNvPr id="34" name="Straight Connector 33">
            <a:extLst>
              <a:ext uri="{FF2B5EF4-FFF2-40B4-BE49-F238E27FC236}">
                <a16:creationId xmlns:a16="http://schemas.microsoft.com/office/drawing/2014/main" id="{C68C3642-A830-4D58-8B60-30A6AFF31B02}"/>
              </a:ext>
            </a:extLst>
          </p:cNvPr>
          <p:cNvCxnSpPr>
            <a:cxnSpLocks/>
          </p:cNvCxnSpPr>
          <p:nvPr/>
        </p:nvCxnSpPr>
        <p:spPr>
          <a:xfrm flipV="1">
            <a:off x="1726538" y="2305008"/>
            <a:ext cx="2058781" cy="1115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B9076382-8F20-4346-8E58-742E0F4F7C86}"/>
              </a:ext>
            </a:extLst>
          </p:cNvPr>
          <p:cNvCxnSpPr>
            <a:cxnSpLocks/>
          </p:cNvCxnSpPr>
          <p:nvPr/>
        </p:nvCxnSpPr>
        <p:spPr>
          <a:xfrm>
            <a:off x="3758565" y="2316159"/>
            <a:ext cx="2061710" cy="987916"/>
          </a:xfrm>
          <a:prstGeom prst="line">
            <a:avLst/>
          </a:prstGeom>
          <a:ln/>
        </p:spPr>
        <p:style>
          <a:lnRef idx="3">
            <a:schemeClr val="accent2"/>
          </a:lnRef>
          <a:fillRef idx="0">
            <a:schemeClr val="accent2"/>
          </a:fillRef>
          <a:effectRef idx="2">
            <a:schemeClr val="accent2"/>
          </a:effectRef>
          <a:fontRef idx="minor">
            <a:schemeClr val="tx1"/>
          </a:fontRef>
        </p:style>
      </p:cxnSp>
      <p:sp>
        <p:nvSpPr>
          <p:cNvPr id="44" name="Text Placeholder 7">
            <a:extLst>
              <a:ext uri="{FF2B5EF4-FFF2-40B4-BE49-F238E27FC236}">
                <a16:creationId xmlns:a16="http://schemas.microsoft.com/office/drawing/2014/main" id="{BF82C8B8-984D-4900-B700-D372897D9C39}"/>
              </a:ext>
            </a:extLst>
          </p:cNvPr>
          <p:cNvSpPr txBox="1">
            <a:spLocks/>
          </p:cNvSpPr>
          <p:nvPr/>
        </p:nvSpPr>
        <p:spPr>
          <a:xfrm>
            <a:off x="8409533" y="1370164"/>
            <a:ext cx="2295728" cy="559708"/>
          </a:xfrm>
          <a:prstGeom prst="rect">
            <a:avLst/>
          </a:prstGeom>
        </p:spPr>
        <p:txBody>
          <a:bodyPr vert="horz" lIns="91440" tIns="45720" rIns="91440" bIns="45720" rtlCol="0" anchor="t">
            <a:normAutofit fontScale="925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err="1"/>
              <a:t>Iluminación</a:t>
            </a:r>
            <a:r>
              <a:rPr lang="en-US" dirty="0"/>
              <a:t> </a:t>
            </a:r>
            <a:r>
              <a:rPr lang="en-US" dirty="0" err="1"/>
              <a:t>mejorada</a:t>
            </a:r>
            <a:endParaRPr lang="en-US" dirty="0"/>
          </a:p>
        </p:txBody>
      </p:sp>
      <p:cxnSp>
        <p:nvCxnSpPr>
          <p:cNvPr id="47" name="Straight Connector 46">
            <a:extLst>
              <a:ext uri="{FF2B5EF4-FFF2-40B4-BE49-F238E27FC236}">
                <a16:creationId xmlns:a16="http://schemas.microsoft.com/office/drawing/2014/main" id="{49F6DC96-EF22-40CC-9C1F-2E3C5BC455AC}"/>
              </a:ext>
            </a:extLst>
          </p:cNvPr>
          <p:cNvCxnSpPr>
            <a:cxnSpLocks/>
          </p:cNvCxnSpPr>
          <p:nvPr/>
        </p:nvCxnSpPr>
        <p:spPr>
          <a:xfrm>
            <a:off x="7811595" y="1751028"/>
            <a:ext cx="2604373"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559FD3CF-5675-49F5-B3E8-A2B5A1163CA9}"/>
              </a:ext>
            </a:extLst>
          </p:cNvPr>
          <p:cNvCxnSpPr>
            <a:cxnSpLocks/>
          </p:cNvCxnSpPr>
          <p:nvPr/>
        </p:nvCxnSpPr>
        <p:spPr>
          <a:xfrm flipV="1">
            <a:off x="6371727" y="1748169"/>
            <a:ext cx="1439868" cy="138275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BA517EC5-FC77-4D01-A4DE-B19B9CEF2DCC}"/>
              </a:ext>
            </a:extLst>
          </p:cNvPr>
          <p:cNvCxnSpPr>
            <a:cxnSpLocks/>
          </p:cNvCxnSpPr>
          <p:nvPr/>
        </p:nvCxnSpPr>
        <p:spPr>
          <a:xfrm>
            <a:off x="8782557" y="5038043"/>
            <a:ext cx="239141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399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B1B3F9-6034-455C-99F7-FE3FA4994893}"/>
              </a:ext>
            </a:extLst>
          </p:cNvPr>
          <p:cNvSpPr>
            <a:spLocks noGrp="1"/>
          </p:cNvSpPr>
          <p:nvPr>
            <p:ph type="sldNum" sz="quarter" idx="12"/>
          </p:nvPr>
        </p:nvSpPr>
        <p:spPr/>
        <p:txBody>
          <a:bodyPr/>
          <a:lstStyle/>
          <a:p>
            <a:pPr algn="ctr"/>
            <a:fld id="{B474D2A7-32E0-B840-9DF4-58881E53B73E}" type="slidenum">
              <a:rPr lang="en-US" smtClean="0"/>
              <a:pPr algn="ctr"/>
              <a:t>7</a:t>
            </a:fld>
            <a:endParaRPr lang="en-US"/>
          </a:p>
        </p:txBody>
      </p:sp>
      <p:sp>
        <p:nvSpPr>
          <p:cNvPr id="8" name="Title 1">
            <a:extLst>
              <a:ext uri="{FF2B5EF4-FFF2-40B4-BE49-F238E27FC236}">
                <a16:creationId xmlns:a16="http://schemas.microsoft.com/office/drawing/2014/main" id="{66CE7F2F-4DA0-47F9-8B72-DB51923E2C32}"/>
              </a:ext>
            </a:extLst>
          </p:cNvPr>
          <p:cNvSpPr txBox="1">
            <a:spLocks/>
          </p:cNvSpPr>
          <p:nvPr/>
        </p:nvSpPr>
        <p:spPr>
          <a:xfrm>
            <a:off x="8652627" y="1904379"/>
            <a:ext cx="3827259" cy="3258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sz="2300" dirty="0" err="1"/>
              <a:t>Ejemplos</a:t>
            </a:r>
            <a:r>
              <a:rPr lang="en-US" sz="2300" dirty="0"/>
              <a:t> de </a:t>
            </a:r>
            <a:r>
              <a:rPr lang="en-US" sz="2300" dirty="0" err="1"/>
              <a:t>Estaciones</a:t>
            </a:r>
            <a:r>
              <a:rPr lang="en-US" sz="2300" dirty="0"/>
              <a:t> ART</a:t>
            </a:r>
          </a:p>
        </p:txBody>
      </p:sp>
      <p:sp>
        <p:nvSpPr>
          <p:cNvPr id="12" name="Flowchart: Data 11">
            <a:extLst>
              <a:ext uri="{FF2B5EF4-FFF2-40B4-BE49-F238E27FC236}">
                <a16:creationId xmlns:a16="http://schemas.microsoft.com/office/drawing/2014/main" id="{FD320803-8AB9-4F42-AE35-66C14E761C27}"/>
              </a:ext>
            </a:extLst>
          </p:cNvPr>
          <p:cNvSpPr/>
          <p:nvPr/>
        </p:nvSpPr>
        <p:spPr>
          <a:xfrm>
            <a:off x="936158" y="744718"/>
            <a:ext cx="4228118" cy="2788960"/>
          </a:xfrm>
          <a:prstGeom prst="flowChartInputOutput">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ata 24">
            <a:extLst>
              <a:ext uri="{FF2B5EF4-FFF2-40B4-BE49-F238E27FC236}">
                <a16:creationId xmlns:a16="http://schemas.microsoft.com/office/drawing/2014/main" id="{40A25B9F-7315-4F16-8DEB-6AA1931DD7EB}"/>
              </a:ext>
            </a:extLst>
          </p:cNvPr>
          <p:cNvSpPr/>
          <p:nvPr/>
        </p:nvSpPr>
        <p:spPr>
          <a:xfrm>
            <a:off x="4691209" y="744718"/>
            <a:ext cx="4228118" cy="2788960"/>
          </a:xfrm>
          <a:prstGeom prst="flowChartInputOutput">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ata 26">
            <a:extLst>
              <a:ext uri="{FF2B5EF4-FFF2-40B4-BE49-F238E27FC236}">
                <a16:creationId xmlns:a16="http://schemas.microsoft.com/office/drawing/2014/main" id="{0889D02D-65C2-4DE6-8C03-858D9B8443FC}"/>
              </a:ext>
            </a:extLst>
          </p:cNvPr>
          <p:cNvSpPr/>
          <p:nvPr/>
        </p:nvSpPr>
        <p:spPr>
          <a:xfrm>
            <a:off x="0" y="3964069"/>
            <a:ext cx="4228118" cy="2788960"/>
          </a:xfrm>
          <a:prstGeom prst="flowChartInputOutput">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ata 27">
            <a:extLst>
              <a:ext uri="{FF2B5EF4-FFF2-40B4-BE49-F238E27FC236}">
                <a16:creationId xmlns:a16="http://schemas.microsoft.com/office/drawing/2014/main" id="{0E602C1A-EA75-43B8-B4C7-F60780A69BC6}"/>
              </a:ext>
            </a:extLst>
          </p:cNvPr>
          <p:cNvSpPr/>
          <p:nvPr/>
        </p:nvSpPr>
        <p:spPr>
          <a:xfrm>
            <a:off x="3735766" y="3964069"/>
            <a:ext cx="4228118" cy="2788960"/>
          </a:xfrm>
          <a:prstGeom prst="flowChartInputOutpu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5FB7675-1389-4ED1-944F-2DC05442AAA0}"/>
              </a:ext>
            </a:extLst>
          </p:cNvPr>
          <p:cNvSpPr txBox="1"/>
          <p:nvPr/>
        </p:nvSpPr>
        <p:spPr>
          <a:xfrm>
            <a:off x="1545996" y="3564207"/>
            <a:ext cx="1903085" cy="369332"/>
          </a:xfrm>
          <a:prstGeom prst="rect">
            <a:avLst/>
          </a:prstGeom>
          <a:noFill/>
        </p:spPr>
        <p:txBody>
          <a:bodyPr wrap="none" rtlCol="0">
            <a:spAutoFit/>
          </a:bodyPr>
          <a:lstStyle/>
          <a:p>
            <a:r>
              <a:rPr lang="en-US" dirty="0"/>
              <a:t>Minneapolis, MN</a:t>
            </a:r>
          </a:p>
        </p:txBody>
      </p:sp>
      <p:sp>
        <p:nvSpPr>
          <p:cNvPr id="29" name="TextBox 28">
            <a:extLst>
              <a:ext uri="{FF2B5EF4-FFF2-40B4-BE49-F238E27FC236}">
                <a16:creationId xmlns:a16="http://schemas.microsoft.com/office/drawing/2014/main" id="{EE93A618-D77A-483D-AED5-ECB446CE373D}"/>
              </a:ext>
            </a:extLst>
          </p:cNvPr>
          <p:cNvSpPr txBox="1"/>
          <p:nvPr/>
        </p:nvSpPr>
        <p:spPr>
          <a:xfrm>
            <a:off x="5318288" y="3564207"/>
            <a:ext cx="1898790" cy="369332"/>
          </a:xfrm>
          <a:prstGeom prst="rect">
            <a:avLst/>
          </a:prstGeom>
          <a:noFill/>
        </p:spPr>
        <p:txBody>
          <a:bodyPr wrap="none" rtlCol="0">
            <a:spAutoFit/>
          </a:bodyPr>
          <a:lstStyle/>
          <a:p>
            <a:r>
              <a:rPr lang="en-US" dirty="0"/>
              <a:t>Kansas City, MO</a:t>
            </a:r>
          </a:p>
        </p:txBody>
      </p:sp>
    </p:spTree>
    <p:extLst>
      <p:ext uri="{BB962C8B-B14F-4D97-AF65-F5344CB8AC3E}">
        <p14:creationId xmlns:p14="http://schemas.microsoft.com/office/powerpoint/2010/main" val="225641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FC14-0F65-48C9-942C-85828B675F74}"/>
              </a:ext>
            </a:extLst>
          </p:cNvPr>
          <p:cNvSpPr>
            <a:spLocks noGrp="1"/>
          </p:cNvSpPr>
          <p:nvPr>
            <p:ph type="title"/>
          </p:nvPr>
        </p:nvSpPr>
        <p:spPr/>
        <p:txBody>
          <a:bodyPr/>
          <a:lstStyle/>
          <a:p>
            <a:r>
              <a:rPr lang="en-US" dirty="0" err="1"/>
              <a:t>Beneficios</a:t>
            </a:r>
            <a:r>
              <a:rPr lang="en-US" dirty="0"/>
              <a:t> de ART</a:t>
            </a:r>
          </a:p>
        </p:txBody>
      </p:sp>
      <p:sp>
        <p:nvSpPr>
          <p:cNvPr id="3" name="Date Placeholder 2">
            <a:extLst>
              <a:ext uri="{FF2B5EF4-FFF2-40B4-BE49-F238E27FC236}">
                <a16:creationId xmlns:a16="http://schemas.microsoft.com/office/drawing/2014/main" id="{C55450B2-E4AF-4A7E-8738-6BA91677F66E}"/>
              </a:ext>
            </a:extLst>
          </p:cNvPr>
          <p:cNvSpPr>
            <a:spLocks noGrp="1"/>
          </p:cNvSpPr>
          <p:nvPr>
            <p:ph type="dt" sz="half" idx="10"/>
          </p:nvPr>
        </p:nvSpPr>
        <p:spPr/>
        <p:txBody>
          <a:bodyPr/>
          <a:lstStyle/>
          <a:p>
            <a:pPr algn="l"/>
            <a:r>
              <a:rPr lang="en-US" dirty="0"/>
              <a:t>17 de </a:t>
            </a:r>
            <a:r>
              <a:rPr lang="en-US" dirty="0" err="1"/>
              <a:t>junio</a:t>
            </a:r>
            <a:r>
              <a:rPr lang="en-US" dirty="0"/>
              <a:t> de 2022</a:t>
            </a:r>
          </a:p>
        </p:txBody>
      </p:sp>
      <p:sp>
        <p:nvSpPr>
          <p:cNvPr id="4" name="Slide Number Placeholder 3">
            <a:extLst>
              <a:ext uri="{FF2B5EF4-FFF2-40B4-BE49-F238E27FC236}">
                <a16:creationId xmlns:a16="http://schemas.microsoft.com/office/drawing/2014/main" id="{78B62182-3660-4CD0-924B-AC505AF02368}"/>
              </a:ext>
            </a:extLst>
          </p:cNvPr>
          <p:cNvSpPr>
            <a:spLocks noGrp="1"/>
          </p:cNvSpPr>
          <p:nvPr>
            <p:ph type="sldNum" sz="quarter" idx="12"/>
          </p:nvPr>
        </p:nvSpPr>
        <p:spPr/>
        <p:txBody>
          <a:bodyPr/>
          <a:lstStyle/>
          <a:p>
            <a:pPr algn="ctr"/>
            <a:fld id="{B474D2A7-32E0-B840-9DF4-58881E53B73E}" type="slidenum">
              <a:rPr lang="en-US" smtClean="0"/>
              <a:pPr algn="ctr"/>
              <a:t>8</a:t>
            </a:fld>
            <a:endParaRPr lang="en-US"/>
          </a:p>
        </p:txBody>
      </p:sp>
      <p:sp>
        <p:nvSpPr>
          <p:cNvPr id="5" name="Text Placeholder 7">
            <a:extLst>
              <a:ext uri="{FF2B5EF4-FFF2-40B4-BE49-F238E27FC236}">
                <a16:creationId xmlns:a16="http://schemas.microsoft.com/office/drawing/2014/main" id="{9CB54A6C-74C1-47D8-9512-09FC50E2055C}"/>
              </a:ext>
            </a:extLst>
          </p:cNvPr>
          <p:cNvSpPr txBox="1">
            <a:spLocks/>
          </p:cNvSpPr>
          <p:nvPr/>
        </p:nvSpPr>
        <p:spPr>
          <a:xfrm>
            <a:off x="1314904" y="1626883"/>
            <a:ext cx="5649229" cy="4661541"/>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err="1"/>
              <a:t>Embarque</a:t>
            </a:r>
            <a:r>
              <a:rPr lang="en-US" dirty="0"/>
              <a:t> </a:t>
            </a:r>
            <a:r>
              <a:rPr lang="en-US" dirty="0" err="1"/>
              <a:t>más</a:t>
            </a:r>
            <a:r>
              <a:rPr lang="en-US" dirty="0"/>
              <a:t> </a:t>
            </a:r>
            <a:r>
              <a:rPr lang="en-US" dirty="0" err="1"/>
              <a:t>rápido</a:t>
            </a:r>
            <a:endParaRPr lang="en-US" dirty="0"/>
          </a:p>
          <a:p>
            <a:r>
              <a:rPr lang="es-PE" dirty="0"/>
              <a:t>Reducción del tiempo de viaje</a:t>
            </a:r>
            <a:endParaRPr lang="en-US" dirty="0"/>
          </a:p>
          <a:p>
            <a:r>
              <a:rPr lang="es-PE" dirty="0"/>
              <a:t>Mejora de la seguridad </a:t>
            </a:r>
          </a:p>
          <a:p>
            <a:pPr lvl="0"/>
            <a:r>
              <a:rPr lang="es-PE" dirty="0"/>
              <a:t>Aumento de la confiabilidad del transporte público</a:t>
            </a:r>
            <a:endParaRPr lang="en-US" dirty="0"/>
          </a:p>
          <a:p>
            <a:r>
              <a:rPr lang="es-PE" dirty="0"/>
              <a:t>Creación de conexiones </a:t>
            </a:r>
          </a:p>
          <a:p>
            <a:r>
              <a:rPr lang="es-PE" dirty="0"/>
              <a:t>Reducción de emisiones de Gas de Efecto Invernadero (GHG) y contaminantes de aire locales </a:t>
            </a:r>
            <a:endParaRPr lang="en-US" dirty="0"/>
          </a:p>
          <a:p>
            <a:endParaRPr lang="en-US" dirty="0"/>
          </a:p>
        </p:txBody>
      </p:sp>
      <p:pic>
        <p:nvPicPr>
          <p:cNvPr id="7" name="Graphic 6" descr="Ribbon with solid fill">
            <a:extLst>
              <a:ext uri="{FF2B5EF4-FFF2-40B4-BE49-F238E27FC236}">
                <a16:creationId xmlns:a16="http://schemas.microsoft.com/office/drawing/2014/main" id="{72528CBC-B2AD-4328-A547-F1CA09B26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0452" y="1421668"/>
            <a:ext cx="3737854" cy="3737854"/>
          </a:xfrm>
          <a:prstGeom prst="rect">
            <a:avLst/>
          </a:prstGeom>
        </p:spPr>
      </p:pic>
    </p:spTree>
    <p:extLst>
      <p:ext uri="{BB962C8B-B14F-4D97-AF65-F5344CB8AC3E}">
        <p14:creationId xmlns:p14="http://schemas.microsoft.com/office/powerpoint/2010/main" val="424118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2">
            <a:extLst>
              <a:ext uri="{FF2B5EF4-FFF2-40B4-BE49-F238E27FC236}">
                <a16:creationId xmlns:a16="http://schemas.microsoft.com/office/drawing/2014/main" id="{CEAE3C5E-8A06-4F26-96F3-B5C3280C53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3" b="-480"/>
          <a:stretch/>
        </p:blipFill>
        <p:spPr>
          <a:xfrm>
            <a:off x="6404504" y="2240531"/>
            <a:ext cx="5503802" cy="2376937"/>
          </a:xfrm>
          <a:prstGeom prst="rect">
            <a:avLst/>
          </a:prstGeom>
        </p:spPr>
      </p:pic>
      <p:sp>
        <p:nvSpPr>
          <p:cNvPr id="2" name="Title 1">
            <a:extLst>
              <a:ext uri="{FF2B5EF4-FFF2-40B4-BE49-F238E27FC236}">
                <a16:creationId xmlns:a16="http://schemas.microsoft.com/office/drawing/2014/main" id="{566BF2E7-17E9-4961-BA4C-EDABA15497F5}"/>
              </a:ext>
            </a:extLst>
          </p:cNvPr>
          <p:cNvSpPr>
            <a:spLocks noGrp="1"/>
          </p:cNvSpPr>
          <p:nvPr>
            <p:ph type="title"/>
          </p:nvPr>
        </p:nvSpPr>
        <p:spPr>
          <a:xfrm>
            <a:off x="1309816" y="914399"/>
            <a:ext cx="9815384" cy="612500"/>
          </a:xfrm>
        </p:spPr>
        <p:txBody>
          <a:bodyPr>
            <a:normAutofit fontScale="90000"/>
          </a:bodyPr>
          <a:lstStyle/>
          <a:p>
            <a:r>
              <a:rPr lang="es-PE" b="1" dirty="0"/>
              <a:t>Transporte Público Rápido Arterial en el Condado de </a:t>
            </a:r>
            <a:r>
              <a:rPr lang="en-US" dirty="0"/>
              <a:t>DeKalb</a:t>
            </a:r>
          </a:p>
        </p:txBody>
      </p:sp>
      <p:sp>
        <p:nvSpPr>
          <p:cNvPr id="5" name="Date Placeholder 4">
            <a:extLst>
              <a:ext uri="{FF2B5EF4-FFF2-40B4-BE49-F238E27FC236}">
                <a16:creationId xmlns:a16="http://schemas.microsoft.com/office/drawing/2014/main" id="{21658FCB-6104-4939-9658-D1BA171B9D25}"/>
              </a:ext>
            </a:extLst>
          </p:cNvPr>
          <p:cNvSpPr>
            <a:spLocks noGrp="1"/>
          </p:cNvSpPr>
          <p:nvPr>
            <p:ph type="dt" sz="half" idx="10"/>
          </p:nvPr>
        </p:nvSpPr>
        <p:spPr/>
        <p:txBody>
          <a:bodyPr/>
          <a:lstStyle/>
          <a:p>
            <a:pPr algn="l"/>
            <a:r>
              <a:rPr lang="en-US" dirty="0"/>
              <a:t>17 de </a:t>
            </a:r>
            <a:r>
              <a:rPr lang="en-US" dirty="0" err="1"/>
              <a:t>junio</a:t>
            </a:r>
            <a:r>
              <a:rPr lang="en-US" dirty="0"/>
              <a:t> 2022</a:t>
            </a:r>
          </a:p>
        </p:txBody>
      </p:sp>
      <p:sp>
        <p:nvSpPr>
          <p:cNvPr id="6" name="Slide Number Placeholder 5">
            <a:extLst>
              <a:ext uri="{FF2B5EF4-FFF2-40B4-BE49-F238E27FC236}">
                <a16:creationId xmlns:a16="http://schemas.microsoft.com/office/drawing/2014/main" id="{9BE93F66-98A6-4458-AEF6-9332426320F9}"/>
              </a:ext>
            </a:extLst>
          </p:cNvPr>
          <p:cNvSpPr>
            <a:spLocks noGrp="1"/>
          </p:cNvSpPr>
          <p:nvPr>
            <p:ph type="sldNum" sz="quarter" idx="12"/>
          </p:nvPr>
        </p:nvSpPr>
        <p:spPr/>
        <p:txBody>
          <a:bodyPr/>
          <a:lstStyle/>
          <a:p>
            <a:pPr algn="ctr"/>
            <a:fld id="{B474D2A7-32E0-B840-9DF4-58881E53B73E}" type="slidenum">
              <a:rPr lang="en-US" smtClean="0"/>
              <a:pPr algn="ctr"/>
              <a:t>9</a:t>
            </a:fld>
            <a:endParaRPr lang="en-US"/>
          </a:p>
        </p:txBody>
      </p:sp>
      <p:sp>
        <p:nvSpPr>
          <p:cNvPr id="8" name="Text Placeholder 7">
            <a:extLst>
              <a:ext uri="{FF2B5EF4-FFF2-40B4-BE49-F238E27FC236}">
                <a16:creationId xmlns:a16="http://schemas.microsoft.com/office/drawing/2014/main" id="{AE3E9A2C-5788-44A2-A24A-C2E13437A558}"/>
              </a:ext>
            </a:extLst>
          </p:cNvPr>
          <p:cNvSpPr txBox="1">
            <a:spLocks/>
          </p:cNvSpPr>
          <p:nvPr/>
        </p:nvSpPr>
        <p:spPr>
          <a:xfrm>
            <a:off x="1160770" y="1626631"/>
            <a:ext cx="5649229" cy="4661541"/>
          </a:xfrm>
          <a:prstGeom prst="rect">
            <a:avLst/>
          </a:prstGeom>
        </p:spPr>
        <p:txBody>
          <a:bodyPr vert="horz" lIns="91440" tIns="45720" rIns="91440" bIns="45720" rtlCol="0" anchor="t">
            <a:normAutofit lnSpcReduction="1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419" dirty="0"/>
              <a:t>Plan Maestro de Transporte Público en </a:t>
            </a:r>
            <a:r>
              <a:rPr lang="es-419" dirty="0" err="1"/>
              <a:t>DeKalb</a:t>
            </a:r>
            <a:r>
              <a:rPr lang="es-419" dirty="0"/>
              <a:t> (2019)</a:t>
            </a:r>
          </a:p>
          <a:p>
            <a:pPr lvl="1"/>
            <a:r>
              <a:rPr lang="es-419" dirty="0"/>
              <a:t>Buford </a:t>
            </a:r>
            <a:r>
              <a:rPr lang="es-419" dirty="0" err="1"/>
              <a:t>Highway</a:t>
            </a:r>
            <a:r>
              <a:rPr lang="es-419" dirty="0"/>
              <a:t> – ART financiado</a:t>
            </a:r>
            <a:endParaRPr lang="es-419" dirty="0">
              <a:cs typeface="Arial"/>
            </a:endParaRPr>
          </a:p>
          <a:p>
            <a:pPr lvl="1"/>
            <a:r>
              <a:rPr lang="es-419" dirty="0"/>
              <a:t>Candler Road – ART financiado</a:t>
            </a:r>
            <a:endParaRPr lang="es-419" dirty="0">
              <a:cs typeface="Arial"/>
            </a:endParaRPr>
          </a:p>
          <a:p>
            <a:pPr lvl="1"/>
            <a:r>
              <a:rPr lang="es-419" dirty="0"/>
              <a:t>Implementación en el 2024</a:t>
            </a:r>
            <a:endParaRPr lang="es-419" dirty="0">
              <a:cs typeface="Arial"/>
            </a:endParaRPr>
          </a:p>
          <a:p>
            <a:r>
              <a:rPr lang="es-419" dirty="0"/>
              <a:t>MARTA lo logra con la “Enmienda 15”</a:t>
            </a:r>
            <a:endParaRPr lang="es-419" dirty="0">
              <a:cs typeface="Arial"/>
            </a:endParaRPr>
          </a:p>
          <a:p>
            <a:pPr lvl="1"/>
            <a:r>
              <a:rPr lang="es-419" dirty="0"/>
              <a:t>Amplía el impuesto sobre las ventas de un centavo a través de la 2057</a:t>
            </a:r>
            <a:endParaRPr lang="es-419" dirty="0">
              <a:cs typeface="Arial"/>
            </a:endParaRPr>
          </a:p>
          <a:p>
            <a:pPr lvl="1"/>
            <a:r>
              <a:rPr lang="es-419" dirty="0"/>
              <a:t>Proporciona vías de financiamiento seguras para proyectos ART</a:t>
            </a:r>
            <a:endParaRPr lang="es-419" dirty="0">
              <a:cs typeface="Arial"/>
            </a:endParaRPr>
          </a:p>
          <a:p>
            <a:r>
              <a:rPr lang="es-419" dirty="0"/>
              <a:t>Actividad Actual</a:t>
            </a:r>
            <a:endParaRPr lang="es-419" dirty="0">
              <a:cs typeface="Arial"/>
            </a:endParaRPr>
          </a:p>
          <a:p>
            <a:pPr lvl="1"/>
            <a:r>
              <a:rPr lang="es-419" dirty="0"/>
              <a:t>Diseño conceptual de la estación para ambos proyectos en marcha </a:t>
            </a:r>
          </a:p>
          <a:p>
            <a:pPr lvl="1"/>
            <a:r>
              <a:rPr lang="es-419" dirty="0"/>
              <a:t>Alcance Social</a:t>
            </a:r>
          </a:p>
          <a:p>
            <a:pPr lvl="1"/>
            <a:r>
              <a:rPr lang="es-419" dirty="0">
                <a:cs typeface="Arial"/>
              </a:rPr>
              <a:t>Coordinación con GDOT</a:t>
            </a:r>
          </a:p>
          <a:p>
            <a:pPr lvl="1"/>
            <a:endParaRPr lang="en-US" dirty="0"/>
          </a:p>
        </p:txBody>
      </p:sp>
      <p:sp>
        <p:nvSpPr>
          <p:cNvPr id="4" name="Rectangle 3">
            <a:extLst>
              <a:ext uri="{FF2B5EF4-FFF2-40B4-BE49-F238E27FC236}">
                <a16:creationId xmlns:a16="http://schemas.microsoft.com/office/drawing/2014/main" id="{34CB3052-BC6A-4A10-B9D6-1B3EE31ACFD3}"/>
              </a:ext>
            </a:extLst>
          </p:cNvPr>
          <p:cNvSpPr/>
          <p:nvPr/>
        </p:nvSpPr>
        <p:spPr>
          <a:xfrm>
            <a:off x="6404504" y="2240531"/>
            <a:ext cx="956416" cy="1782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366922"/>
      </p:ext>
    </p:extLst>
  </p:cSld>
  <p:clrMapOvr>
    <a:masterClrMapping/>
  </p:clrMapOvr>
</p:sld>
</file>

<file path=ppt/theme/theme1.xml><?xml version="1.0" encoding="utf-8"?>
<a:theme xmlns:a="http://schemas.openxmlformats.org/drawingml/2006/main" name="Cover &amp; section opener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ellow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ver &amp; section opener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127BB31FB8434B9712A8AA012C8D9F" ma:contentTypeVersion="11" ma:contentTypeDescription="Create a new document." ma:contentTypeScope="" ma:versionID="459adc3c12c92bf3293076fd2be7a3e3">
  <xsd:schema xmlns:xsd="http://www.w3.org/2001/XMLSchema" xmlns:xs="http://www.w3.org/2001/XMLSchema" xmlns:p="http://schemas.microsoft.com/office/2006/metadata/properties" xmlns:ns2="76d00ec7-c88f-461b-971f-dc3e52bdb444" xmlns:ns3="b39e92ca-be19-4e98-ae4d-dcc69dc3cd0b" targetNamespace="http://schemas.microsoft.com/office/2006/metadata/properties" ma:root="true" ma:fieldsID="21ea9531000a1d56529cfc3dc266b628" ns2:_="" ns3:_="">
    <xsd:import namespace="76d00ec7-c88f-461b-971f-dc3e52bdb444"/>
    <xsd:import namespace="b39e92ca-be19-4e98-ae4d-dcc69dc3cd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00ec7-c88f-461b-971f-dc3e52bdb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e92ca-be19-4e98-ae4d-dcc69dc3cd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RVI2NjY0NDg8L1VzZXJOYW1lPjxEYXRlVGltZT4xLzI3LzIwMjIgMjo0Nzo1OCBQTTwvRGF0ZVRpbWU+PExhYmVsU3RyaW5nPk5vIE1hcmtpbmc8L0xhYmVsU3RyaW5nPjwvaXRlbT48aXRlbT48c2lzbCBzaXNsVmVyc2lvbj0iMCIgcG9saWN5PSJmMjAyMGQ3ZC03N2M4LTQyOTQtYTQyNy01OTBlZThlYjMzMjgiIG9yaWdpbj0iZGVmYXVsdFZhbHVlIj48ZWxlbWVudCB1aWQ9ImEyOTBmMTJiLWI3MTktNDJhZC1hMTMxLTU3OTdkYWQ3NWU5NCIgdmFsdWU9IiIgeG1sbnM9Imh0dHA6Ly93d3cuYm9sZG9uamFtZXMuY29tLzIwMDgvMDEvc2llL2ludGVybmFsL2xhYmVsIiAvPjwvc2lzbD48VXNlck5hbWU+Q09SUFxVU0VSNjY2NDQ4PC9Vc2VyTmFtZT48RGF0ZVRpbWU+Ni8xNS8yMDIyIDc6NTY6MTEgUE08L0RhdGVUaW1lPjxMYWJlbFN0cmluZz5JbnRlcm5hbDwvTGFiZWxTdHJpbmc+PC9pdGVtPjwvbGFiZWxIaXN0b3J5Pg==</Value>
</WrappedLabelHistory>
</file>

<file path=customXml/item5.xml><?xml version="1.0" encoding="utf-8"?>
<sisl xmlns:xsi="http://www.w3.org/2001/XMLSchema-instance" xmlns:xsd="http://www.w3.org/2001/XMLSchema" xmlns="http://www.boldonjames.com/2008/01/sie/internal/label" sislVersion="0" policy="f2020d7d-77c8-4294-a427-590ee8eb3328" origin="defaultValue">
  <element uid="a290f12b-b719-42ad-a131-5797dad75e94" value=""/>
</sisl>
</file>

<file path=customXml/itemProps1.xml><?xml version="1.0" encoding="utf-8"?>
<ds:datastoreItem xmlns:ds="http://schemas.openxmlformats.org/officeDocument/2006/customXml" ds:itemID="{2D5EB1C8-4852-48BB-B62D-429D53B2CDE7}">
  <ds:schemaRefs>
    <ds:schemaRef ds:uri="http://schemas.microsoft.com/sharepoint/v3/contenttype/forms"/>
  </ds:schemaRefs>
</ds:datastoreItem>
</file>

<file path=customXml/itemProps2.xml><?xml version="1.0" encoding="utf-8"?>
<ds:datastoreItem xmlns:ds="http://schemas.openxmlformats.org/officeDocument/2006/customXml" ds:itemID="{61090C20-CD2F-4F4F-91FD-9E3FB66115CE}">
  <ds:schemaRefs>
    <ds:schemaRef ds:uri="76d00ec7-c88f-461b-971f-dc3e52bdb444"/>
    <ds:schemaRef ds:uri="b39e92ca-be19-4e98-ae4d-dcc69dc3cd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2EBDC2-F4CC-4A30-9756-3F5D6981448B}">
  <ds:schemaRefs>
    <ds:schemaRef ds:uri="http://purl.org/dc/dcmitype/"/>
    <ds:schemaRef ds:uri="http://purl.org/dc/terms/"/>
    <ds:schemaRef ds:uri="b39e92ca-be19-4e98-ae4d-dcc69dc3cd0b"/>
    <ds:schemaRef ds:uri="76d00ec7-c88f-461b-971f-dc3e52bdb444"/>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customXml/itemProps4.xml><?xml version="1.0" encoding="utf-8"?>
<ds:datastoreItem xmlns:ds="http://schemas.openxmlformats.org/officeDocument/2006/customXml" ds:itemID="{4F572BB6-8711-4820-83E2-B48103AC1309}">
  <ds:schemaRefs>
    <ds:schemaRef ds:uri="http://www.w3.org/2001/XMLSchema"/>
    <ds:schemaRef ds:uri="http://www.boldonjames.com/2016/02/Classifier/internal/wrappedLabelHistory"/>
  </ds:schemaRefs>
</ds:datastoreItem>
</file>

<file path=customXml/itemProps5.xml><?xml version="1.0" encoding="utf-8"?>
<ds:datastoreItem xmlns:ds="http://schemas.openxmlformats.org/officeDocument/2006/customXml" ds:itemID="{2403A36C-AC17-4DE7-8ED2-D880549576CE}">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19441</TotalTime>
  <Words>2934</Words>
  <Application>Microsoft Office PowerPoint</Application>
  <PresentationFormat>Widescreen</PresentationFormat>
  <Paragraphs>344</Paragraphs>
  <Slides>19</Slides>
  <Notes>19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19</vt:i4>
      </vt:variant>
    </vt:vector>
  </HeadingPairs>
  <TitlesOfParts>
    <vt:vector size="28" baseType="lpstr">
      <vt:lpstr>Arial</vt:lpstr>
      <vt:lpstr>Arial Black</vt:lpstr>
      <vt:lpstr>Calibri</vt:lpstr>
      <vt:lpstr>Helvetica</vt:lpstr>
      <vt:lpstr>Cover &amp; section openers</vt:lpstr>
      <vt:lpstr>Blue content pages</vt:lpstr>
      <vt:lpstr>Orange content pages</vt:lpstr>
      <vt:lpstr>Yellow content pages</vt:lpstr>
      <vt:lpstr>1_Cover &amp; section openers</vt:lpstr>
      <vt:lpstr>PowerPoint Presentation</vt:lpstr>
      <vt:lpstr>Consejos para la reunión de hoy</vt:lpstr>
      <vt:lpstr>Agenda</vt:lpstr>
      <vt:lpstr>¿Qué es Transporte Público Rápido Arterial (ART)?</vt:lpstr>
      <vt:lpstr>Servicios ART</vt:lpstr>
      <vt:lpstr>Servicios en la Estación</vt:lpstr>
      <vt:lpstr>PowerPoint Presentation</vt:lpstr>
      <vt:lpstr>Beneficios de ART</vt:lpstr>
      <vt:lpstr>Transporte Público Rápido Arterial en el Condado de DeKalb</vt:lpstr>
      <vt:lpstr>Vista General del Proyecto</vt:lpstr>
      <vt:lpstr>Características del Corredor</vt:lpstr>
      <vt:lpstr>Cantidad actual de pasajeros</vt:lpstr>
      <vt:lpstr>Ubicaciones de las Estaciones ART: Criterios y Metodología</vt:lpstr>
      <vt:lpstr>Conversación sobre el Espaciado de las Estaciones:</vt:lpstr>
      <vt:lpstr>Límites del Proyecto</vt:lpstr>
      <vt:lpstr>Cronograma del Proyecto</vt:lpstr>
      <vt:lpstr>Comentarios</vt:lpstr>
      <vt:lpstr>PowerPoint Presentation</vt:lpstr>
      <vt:lpstr>Coordinación con GDOT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dc:creator>
  <cp:keywords>Internal | EPNW-OLMK</cp:keywords>
  <cp:lastModifiedBy>Ritzler, Emily E.</cp:lastModifiedBy>
  <cp:revision>235</cp:revision>
  <dcterms:created xsi:type="dcterms:W3CDTF">2021-01-05T15:46:35Z</dcterms:created>
  <dcterms:modified xsi:type="dcterms:W3CDTF">2022-06-24T23:48:16Z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0x01010014127BB31FB8434B9712A8AA012C8D9F</vt:lpwstr>
  </property>
  <property fmtid="{D5CDD505-2E9C-101B-9397-08002B2CF9AE}" pid="3" name="docIndexRef">
    <vt:lpwstr>4a9b8fde-1f14-4bbb-810d-dca74ce20481</vt:lpwstr>
  </property>
  <property fmtid="{D5CDD505-2E9C-101B-9397-08002B2CF9AE}" pid="4" name="bjClsUserRVM">
    <vt:lpwstr>[]</vt:lpwstr>
  </property>
  <property fmtid="{D5CDD505-2E9C-101B-9397-08002B2CF9AE}" pid="5" name="bjSaver">
    <vt:lpwstr>2AIno/VF5mSV4Fi72ZX80YOSImKluRMc</vt:lpwstr>
  </property>
  <property fmtid="{D5CDD505-2E9C-101B-9397-08002B2CF9AE}" pid="6" name="bjDocumentLabelXML">
    <vt:lpwstr>&lt;?xml version="1.0" encoding="us-ascii"?&gt;&lt;sisl xmlns:xsi="http://www.w3.org/2001/XMLSchema-instance" xmlns:xsd="http://www.w3.org/2001/XMLSchema" sislVersion="0" policy="f2020d7d-77c8-4294-a427-590ee8eb3328" origin="defaultValue" xmlns="http://www.boldonj</vt:lpwstr>
  </property>
  <property fmtid="{D5CDD505-2E9C-101B-9397-08002B2CF9AE}" pid="7" name="bjDocumentLabelXML-0">
    <vt:lpwstr>ames.com/2008/01/sie/internal/label"&gt;&lt;element uid="a290f12b-b719-42ad-a131-5797dad75e94" value="" /&gt;&lt;/sisl&gt;</vt:lpwstr>
  </property>
  <property fmtid="{D5CDD505-2E9C-101B-9397-08002B2CF9AE}" pid="8" name="bjDocumentSecurityLabel">
    <vt:lpwstr>Internal</vt:lpwstr>
  </property>
  <property fmtid="{D5CDD505-2E9C-101B-9397-08002B2CF9AE}" pid="9" name="wsp-metadata">
    <vt:lpwstr>Internal | EPNW-OLMK</vt:lpwstr>
  </property>
  <property fmtid="{D5CDD505-2E9C-101B-9397-08002B2CF9AE}" pid="10" name="bjLabelHistoryID">
    <vt:lpwstr>{4F572BB6-8711-4820-83E2-B48103AC1309}</vt:lpwstr>
  </property>
</Properties>
</file>